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315200" cy="9601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473" autoAdjust="0"/>
  </p:normalViewPr>
  <p:slideViewPr>
    <p:cSldViewPr snapToGrid="0">
      <p:cViewPr>
        <p:scale>
          <a:sx n="106" d="100"/>
          <a:sy n="106" d="100"/>
        </p:scale>
        <p:origin x="-162" y="3558"/>
      </p:cViewPr>
      <p:guideLst>
        <p:guide orient="horz" pos="3024"/>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075A2-D6D3-4705-9C60-4630E4073619}" type="datetimeFigureOut">
              <a:rPr lang="en-US" smtClean="0"/>
              <a:t>1/20/2016</a:t>
            </a:fld>
            <a:endParaRPr lang="en-US"/>
          </a:p>
        </p:txBody>
      </p:sp>
      <p:sp>
        <p:nvSpPr>
          <p:cNvPr id="4" name="Slide Image Placeholder 3"/>
          <p:cNvSpPr>
            <a:spLocks noGrp="1" noRot="1" noChangeAspect="1"/>
          </p:cNvSpPr>
          <p:nvPr>
            <p:ph type="sldImg" idx="2"/>
          </p:nvPr>
        </p:nvSpPr>
        <p:spPr>
          <a:xfrm>
            <a:off x="2252663" y="1143000"/>
            <a:ext cx="23526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445A2-40E7-4CA9-BF47-381BEDDB420F}" type="slidenum">
              <a:rPr lang="en-US" smtClean="0"/>
              <a:t>‹#›</a:t>
            </a:fld>
            <a:endParaRPr lang="en-US"/>
          </a:p>
        </p:txBody>
      </p:sp>
    </p:spTree>
    <p:extLst>
      <p:ext uri="{BB962C8B-B14F-4D97-AF65-F5344CB8AC3E}">
        <p14:creationId xmlns:p14="http://schemas.microsoft.com/office/powerpoint/2010/main" val="373596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http://www.nps.gov/fomc/castyourvote/index.cfm</a:t>
            </a:r>
            <a:endParaRPr lang="en-US" dirty="0"/>
          </a:p>
        </p:txBody>
      </p:sp>
      <p:sp>
        <p:nvSpPr>
          <p:cNvPr id="4" name="Slide Number Placeholder 3"/>
          <p:cNvSpPr>
            <a:spLocks noGrp="1"/>
          </p:cNvSpPr>
          <p:nvPr>
            <p:ph type="sldNum" sz="quarter" idx="10"/>
          </p:nvPr>
        </p:nvSpPr>
        <p:spPr/>
        <p:txBody>
          <a:bodyPr/>
          <a:lstStyle/>
          <a:p>
            <a:fld id="{7E7445A2-40E7-4CA9-BF47-381BEDDB420F}" type="slidenum">
              <a:rPr lang="en-US" smtClean="0"/>
              <a:t>1</a:t>
            </a:fld>
            <a:endParaRPr lang="en-US"/>
          </a:p>
        </p:txBody>
      </p:sp>
    </p:spTree>
    <p:extLst>
      <p:ext uri="{BB962C8B-B14F-4D97-AF65-F5344CB8AC3E}">
        <p14:creationId xmlns:p14="http://schemas.microsoft.com/office/powerpoint/2010/main" val="912174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 up with in-class</a:t>
            </a:r>
            <a:r>
              <a:rPr lang="en-US" baseline="0" dirty="0" smtClean="0"/>
              <a:t> debate.</a:t>
            </a:r>
            <a:endParaRPr lang="en-US" dirty="0"/>
          </a:p>
        </p:txBody>
      </p:sp>
      <p:sp>
        <p:nvSpPr>
          <p:cNvPr id="4" name="Slide Number Placeholder 3"/>
          <p:cNvSpPr>
            <a:spLocks noGrp="1"/>
          </p:cNvSpPr>
          <p:nvPr>
            <p:ph type="sldNum" sz="quarter" idx="10"/>
          </p:nvPr>
        </p:nvSpPr>
        <p:spPr/>
        <p:txBody>
          <a:bodyPr/>
          <a:lstStyle/>
          <a:p>
            <a:fld id="{7E7445A2-40E7-4CA9-BF47-381BEDDB420F}" type="slidenum">
              <a:rPr lang="en-US" smtClean="0"/>
              <a:t>2</a:t>
            </a:fld>
            <a:endParaRPr lang="en-US"/>
          </a:p>
        </p:txBody>
      </p:sp>
    </p:spTree>
    <p:extLst>
      <p:ext uri="{BB962C8B-B14F-4D97-AF65-F5344CB8AC3E}">
        <p14:creationId xmlns:p14="http://schemas.microsoft.com/office/powerpoint/2010/main" val="3983294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571308"/>
            <a:ext cx="6217920" cy="3342640"/>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914400" y="5042853"/>
            <a:ext cx="5486400" cy="2318067"/>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36D4F10-72B5-440E-BE89-6F0FC9106CB8}"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3552503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6D4F10-72B5-440E-BE89-6F0FC9106CB8}"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8552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6D4F10-72B5-440E-BE89-6F0FC9106CB8}"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274564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6D4F10-72B5-440E-BE89-6F0FC9106CB8}"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4059909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5"/>
            <a:ext cx="6309360" cy="3993832"/>
          </a:xfrm>
        </p:spPr>
        <p:txBody>
          <a:bodyPr anchor="b"/>
          <a:lstStyle>
            <a:lvl1pPr>
              <a:defRPr sz="4800"/>
            </a:lvl1pPr>
          </a:lstStyle>
          <a:p>
            <a:r>
              <a:rPr lang="en-US" smtClean="0"/>
              <a:t>Click to edit Master title style</a:t>
            </a:r>
            <a:endParaRPr lang="en-US" dirty="0"/>
          </a:p>
        </p:txBody>
      </p:sp>
      <p:sp>
        <p:nvSpPr>
          <p:cNvPr id="3" name="Text Placeholder 2"/>
          <p:cNvSpPr>
            <a:spLocks noGrp="1"/>
          </p:cNvSpPr>
          <p:nvPr>
            <p:ph type="body" idx="1"/>
          </p:nvPr>
        </p:nvSpPr>
        <p:spPr>
          <a:xfrm>
            <a:off x="499110" y="6425250"/>
            <a:ext cx="6309360" cy="2100262"/>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D4F10-72B5-440E-BE89-6F0FC9106CB8}"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4226292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2920" y="2555875"/>
            <a:ext cx="310896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703320" y="2555875"/>
            <a:ext cx="310896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6D4F10-72B5-440E-BE89-6F0FC9106CB8}"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122185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7"/>
            <a:ext cx="630936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03874" y="2353628"/>
            <a:ext cx="3094672"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4" name="Content Placeholder 3"/>
          <p:cNvSpPr>
            <a:spLocks noGrp="1"/>
          </p:cNvSpPr>
          <p:nvPr>
            <p:ph sz="half" idx="2"/>
          </p:nvPr>
        </p:nvSpPr>
        <p:spPr>
          <a:xfrm>
            <a:off x="503874" y="3507105"/>
            <a:ext cx="309467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smtClean="0"/>
              <a:t>Click to 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6D4F10-72B5-440E-BE89-6F0FC9106CB8}"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19936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6D4F10-72B5-440E-BE89-6F0FC9106CB8}"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21881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D4F10-72B5-440E-BE89-6F0FC9106CB8}"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15763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smtClean="0"/>
              <a:t>Click to edit Master title style</a:t>
            </a:r>
            <a:endParaRPr lang="en-US" dirty="0"/>
          </a:p>
        </p:txBody>
      </p:sp>
      <p:sp>
        <p:nvSpPr>
          <p:cNvPr id="3" name="Content Placeholder 2"/>
          <p:cNvSpPr>
            <a:spLocks noGrp="1"/>
          </p:cNvSpPr>
          <p:nvPr>
            <p:ph idx="1"/>
          </p:nvPr>
        </p:nvSpPr>
        <p:spPr>
          <a:xfrm>
            <a:off x="3109913" y="1382397"/>
            <a:ext cx="3703320" cy="6823075"/>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D4F10-72B5-440E-BE89-6F0FC9106CB8}"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69094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109913" y="1382397"/>
            <a:ext cx="3703320" cy="6823075"/>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D4F10-72B5-440E-BE89-6F0FC9106CB8}"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D6492-0D90-464E-A4D9-8CC65862744C}" type="slidenum">
              <a:rPr lang="en-US" smtClean="0"/>
              <a:t>‹#›</a:t>
            </a:fld>
            <a:endParaRPr lang="en-US"/>
          </a:p>
        </p:txBody>
      </p:sp>
    </p:spTree>
    <p:extLst>
      <p:ext uri="{BB962C8B-B14F-4D97-AF65-F5344CB8AC3E}">
        <p14:creationId xmlns:p14="http://schemas.microsoft.com/office/powerpoint/2010/main" val="57747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7"/>
            <a:ext cx="630936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02920" y="8898892"/>
            <a:ext cx="1645920" cy="511175"/>
          </a:xfrm>
          <a:prstGeom prst="rect">
            <a:avLst/>
          </a:prstGeom>
        </p:spPr>
        <p:txBody>
          <a:bodyPr vert="horz" lIns="91440" tIns="45720" rIns="91440" bIns="45720" rtlCol="0" anchor="ctr"/>
          <a:lstStyle>
            <a:lvl1pPr algn="l">
              <a:defRPr sz="960">
                <a:solidFill>
                  <a:schemeClr val="tx1">
                    <a:tint val="75000"/>
                  </a:schemeClr>
                </a:solidFill>
              </a:defRPr>
            </a:lvl1pPr>
          </a:lstStyle>
          <a:p>
            <a:fld id="{036D4F10-72B5-440E-BE89-6F0FC9106CB8}" type="datetimeFigureOut">
              <a:rPr lang="en-US" smtClean="0"/>
              <a:t>1/20/2016</a:t>
            </a:fld>
            <a:endParaRPr lang="en-US"/>
          </a:p>
        </p:txBody>
      </p:sp>
      <p:sp>
        <p:nvSpPr>
          <p:cNvPr id="5" name="Footer Placeholder 4"/>
          <p:cNvSpPr>
            <a:spLocks noGrp="1"/>
          </p:cNvSpPr>
          <p:nvPr>
            <p:ph type="ftr" sz="quarter" idx="3"/>
          </p:nvPr>
        </p:nvSpPr>
        <p:spPr>
          <a:xfrm>
            <a:off x="2423160" y="8898892"/>
            <a:ext cx="2468880" cy="51117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2"/>
            <a:ext cx="1645920" cy="511175"/>
          </a:xfrm>
          <a:prstGeom prst="rect">
            <a:avLst/>
          </a:prstGeom>
        </p:spPr>
        <p:txBody>
          <a:bodyPr vert="horz" lIns="91440" tIns="45720" rIns="91440" bIns="45720" rtlCol="0" anchor="ctr"/>
          <a:lstStyle>
            <a:lvl1pPr algn="r">
              <a:defRPr sz="960">
                <a:solidFill>
                  <a:schemeClr val="tx1">
                    <a:tint val="75000"/>
                  </a:schemeClr>
                </a:solidFill>
              </a:defRPr>
            </a:lvl1pPr>
          </a:lstStyle>
          <a:p>
            <a:fld id="{015D6492-0D90-464E-A4D9-8CC65862744C}" type="slidenum">
              <a:rPr lang="en-US" smtClean="0"/>
              <a:t>‹#›</a:t>
            </a:fld>
            <a:endParaRPr lang="en-US"/>
          </a:p>
        </p:txBody>
      </p:sp>
    </p:spTree>
    <p:extLst>
      <p:ext uri="{BB962C8B-B14F-4D97-AF65-F5344CB8AC3E}">
        <p14:creationId xmlns:p14="http://schemas.microsoft.com/office/powerpoint/2010/main" val="3771547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430" y="0"/>
            <a:ext cx="7303770" cy="338554"/>
          </a:xfrm>
          <a:prstGeom prst="rect">
            <a:avLst/>
          </a:prstGeom>
          <a:noFill/>
        </p:spPr>
        <p:txBody>
          <a:bodyPr wrap="square" rtlCol="0">
            <a:spAutoFit/>
          </a:bodyPr>
          <a:lstStyle/>
          <a:p>
            <a:pPr algn="ctr"/>
            <a:r>
              <a:rPr lang="en-US" sz="1600" b="1" dirty="0" smtClean="0"/>
              <a:t>You Decide – The War of 1812</a:t>
            </a:r>
            <a:endParaRPr lang="en-US" sz="1600" b="1" dirty="0"/>
          </a:p>
        </p:txBody>
      </p:sp>
      <p:cxnSp>
        <p:nvCxnSpPr>
          <p:cNvPr id="8" name="Straight Connector 7"/>
          <p:cNvCxnSpPr/>
          <p:nvPr/>
        </p:nvCxnSpPr>
        <p:spPr>
          <a:xfrm>
            <a:off x="-160020" y="1659110"/>
            <a:ext cx="764667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133350" y="3045950"/>
            <a:ext cx="764667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a:off x="-140970" y="4409930"/>
            <a:ext cx="764667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160020" y="5785340"/>
            <a:ext cx="7646670"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179070" y="7160750"/>
            <a:ext cx="7646670"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3657600" y="1647680"/>
            <a:ext cx="0" cy="550164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a:off x="7303770" y="1659110"/>
            <a:ext cx="0" cy="550164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a:off x="0" y="1659110"/>
            <a:ext cx="0" cy="5501640"/>
          </a:xfrm>
          <a:prstGeom prst="line">
            <a:avLst/>
          </a:prstGeom>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11430" y="1659110"/>
            <a:ext cx="3646170" cy="769441"/>
          </a:xfrm>
          <a:prstGeom prst="rect">
            <a:avLst/>
          </a:prstGeom>
          <a:noFill/>
        </p:spPr>
        <p:txBody>
          <a:bodyPr wrap="square" rtlCol="0">
            <a:spAutoFit/>
          </a:bodyPr>
          <a:lstStyle/>
          <a:p>
            <a:pPr algn="ctr"/>
            <a:r>
              <a:rPr lang="en-US" sz="1100" b="1" dirty="0" smtClean="0"/>
              <a:t>John Bradford</a:t>
            </a:r>
            <a:r>
              <a:rPr lang="en-US" sz="1100" dirty="0" smtClean="0"/>
              <a:t>- Boston Shipping Merchant</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14" name="TextBox 13"/>
          <p:cNvSpPr txBox="1"/>
          <p:nvPr/>
        </p:nvSpPr>
        <p:spPr>
          <a:xfrm>
            <a:off x="3666687" y="1656763"/>
            <a:ext cx="3646170" cy="769441"/>
          </a:xfrm>
          <a:prstGeom prst="rect">
            <a:avLst/>
          </a:prstGeom>
          <a:noFill/>
        </p:spPr>
        <p:txBody>
          <a:bodyPr wrap="square" rtlCol="0">
            <a:spAutoFit/>
          </a:bodyPr>
          <a:lstStyle/>
          <a:p>
            <a:pPr algn="ctr"/>
            <a:r>
              <a:rPr lang="en-US" sz="1100" b="1" dirty="0" smtClean="0"/>
              <a:t>Josette </a:t>
            </a:r>
            <a:r>
              <a:rPr lang="en-US" sz="1100" b="1" dirty="0" err="1" smtClean="0"/>
              <a:t>Dugas</a:t>
            </a:r>
            <a:r>
              <a:rPr lang="en-US" sz="1100" dirty="0" smtClean="0"/>
              <a:t>- New Orleans Resident</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17" name="TextBox 16"/>
          <p:cNvSpPr txBox="1"/>
          <p:nvPr/>
        </p:nvSpPr>
        <p:spPr>
          <a:xfrm>
            <a:off x="9082" y="3049463"/>
            <a:ext cx="3646170" cy="769441"/>
          </a:xfrm>
          <a:prstGeom prst="rect">
            <a:avLst/>
          </a:prstGeom>
          <a:noFill/>
        </p:spPr>
        <p:txBody>
          <a:bodyPr wrap="square" rtlCol="0">
            <a:spAutoFit/>
          </a:bodyPr>
          <a:lstStyle/>
          <a:p>
            <a:pPr algn="ctr"/>
            <a:r>
              <a:rPr lang="en-US" sz="1100" b="1" dirty="0" smtClean="0"/>
              <a:t>George Roberts</a:t>
            </a:r>
            <a:r>
              <a:rPr lang="en-US" sz="1100" dirty="0" smtClean="0"/>
              <a:t>- U.S. Navy Sailor</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19" name="TextBox 18"/>
          <p:cNvSpPr txBox="1"/>
          <p:nvPr/>
        </p:nvSpPr>
        <p:spPr>
          <a:xfrm>
            <a:off x="3664339" y="3047116"/>
            <a:ext cx="3646170" cy="769441"/>
          </a:xfrm>
          <a:prstGeom prst="rect">
            <a:avLst/>
          </a:prstGeom>
          <a:noFill/>
        </p:spPr>
        <p:txBody>
          <a:bodyPr wrap="square" rtlCol="0">
            <a:spAutoFit/>
          </a:bodyPr>
          <a:lstStyle/>
          <a:p>
            <a:pPr algn="ctr"/>
            <a:r>
              <a:rPr lang="en-US" sz="1100" b="1" dirty="0" smtClean="0"/>
              <a:t>James Madison</a:t>
            </a:r>
            <a:r>
              <a:rPr lang="en-US" sz="1100" dirty="0" smtClean="0"/>
              <a:t>- U.S. President</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20" name="TextBox 19"/>
          <p:cNvSpPr txBox="1"/>
          <p:nvPr/>
        </p:nvSpPr>
        <p:spPr>
          <a:xfrm>
            <a:off x="6734" y="4411680"/>
            <a:ext cx="3646170" cy="769441"/>
          </a:xfrm>
          <a:prstGeom prst="rect">
            <a:avLst/>
          </a:prstGeom>
          <a:noFill/>
        </p:spPr>
        <p:txBody>
          <a:bodyPr wrap="square" rtlCol="0">
            <a:spAutoFit/>
          </a:bodyPr>
          <a:lstStyle/>
          <a:p>
            <a:pPr algn="ctr"/>
            <a:r>
              <a:rPr lang="en-US" sz="1100" b="1" dirty="0" smtClean="0"/>
              <a:t>John Randolph</a:t>
            </a:r>
            <a:r>
              <a:rPr lang="en-US" sz="1100" dirty="0" smtClean="0"/>
              <a:t>- Virginia Senator</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24" name="TextBox 23"/>
          <p:cNvSpPr txBox="1"/>
          <p:nvPr/>
        </p:nvSpPr>
        <p:spPr>
          <a:xfrm>
            <a:off x="3661991" y="4409333"/>
            <a:ext cx="3646170" cy="769441"/>
          </a:xfrm>
          <a:prstGeom prst="rect">
            <a:avLst/>
          </a:prstGeom>
          <a:noFill/>
        </p:spPr>
        <p:txBody>
          <a:bodyPr wrap="square" rtlCol="0">
            <a:spAutoFit/>
          </a:bodyPr>
          <a:lstStyle/>
          <a:p>
            <a:pPr algn="ctr"/>
            <a:r>
              <a:rPr lang="en-US" sz="1100" b="1" dirty="0" smtClean="0"/>
              <a:t>Henry Clay</a:t>
            </a:r>
            <a:r>
              <a:rPr lang="en-US" sz="1100" dirty="0" smtClean="0"/>
              <a:t>- Kentucky Congressman</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25" name="TextBox 24"/>
          <p:cNvSpPr txBox="1"/>
          <p:nvPr/>
        </p:nvSpPr>
        <p:spPr>
          <a:xfrm>
            <a:off x="4386" y="5787965"/>
            <a:ext cx="3646170" cy="769441"/>
          </a:xfrm>
          <a:prstGeom prst="rect">
            <a:avLst/>
          </a:prstGeom>
          <a:noFill/>
        </p:spPr>
        <p:txBody>
          <a:bodyPr wrap="square" rtlCol="0">
            <a:spAutoFit/>
          </a:bodyPr>
          <a:lstStyle/>
          <a:p>
            <a:pPr algn="ctr"/>
            <a:r>
              <a:rPr lang="en-US" sz="1100" b="1" dirty="0" smtClean="0"/>
              <a:t>Francis Scott Key </a:t>
            </a:r>
            <a:r>
              <a:rPr lang="en-US" sz="1100" dirty="0" smtClean="0"/>
              <a:t>- Maryland Lawyer</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26" name="TextBox 25"/>
          <p:cNvSpPr txBox="1"/>
          <p:nvPr/>
        </p:nvSpPr>
        <p:spPr>
          <a:xfrm>
            <a:off x="3659643" y="5785618"/>
            <a:ext cx="3646170" cy="769441"/>
          </a:xfrm>
          <a:prstGeom prst="rect">
            <a:avLst/>
          </a:prstGeom>
          <a:noFill/>
        </p:spPr>
        <p:txBody>
          <a:bodyPr wrap="square" rtlCol="0">
            <a:spAutoFit/>
          </a:bodyPr>
          <a:lstStyle/>
          <a:p>
            <a:pPr algn="ctr"/>
            <a:r>
              <a:rPr lang="en-US" sz="1100" b="1" dirty="0" smtClean="0"/>
              <a:t>Margaret Elliot</a:t>
            </a:r>
            <a:r>
              <a:rPr lang="en-US" sz="1100" dirty="0" smtClean="0"/>
              <a:t>- Frontier Resident</a:t>
            </a:r>
          </a:p>
          <a:p>
            <a:pPr algn="ctr"/>
            <a:endParaRPr lang="en-US" sz="500" dirty="0" smtClean="0"/>
          </a:p>
          <a:p>
            <a:pPr algn="ctr"/>
            <a:r>
              <a:rPr lang="en-US" sz="1100" dirty="0" smtClean="0"/>
              <a:t>Pro-war	Anti-War</a:t>
            </a:r>
          </a:p>
          <a:p>
            <a:pPr algn="ctr"/>
            <a:endParaRPr lang="en-US" sz="500" dirty="0"/>
          </a:p>
          <a:p>
            <a:r>
              <a:rPr lang="en-US" sz="1100" dirty="0" smtClean="0"/>
              <a:t>Rationale:</a:t>
            </a:r>
            <a:endParaRPr lang="en-US" sz="1100" dirty="0"/>
          </a:p>
        </p:txBody>
      </p:sp>
      <p:sp>
        <p:nvSpPr>
          <p:cNvPr id="4" name="TextBox 3"/>
          <p:cNvSpPr txBox="1"/>
          <p:nvPr/>
        </p:nvSpPr>
        <p:spPr>
          <a:xfrm>
            <a:off x="6734" y="309491"/>
            <a:ext cx="7308466" cy="830997"/>
          </a:xfrm>
          <a:prstGeom prst="rect">
            <a:avLst/>
          </a:prstGeom>
          <a:noFill/>
        </p:spPr>
        <p:txBody>
          <a:bodyPr wrap="square" rtlCol="0">
            <a:spAutoFit/>
          </a:bodyPr>
          <a:lstStyle/>
          <a:p>
            <a:r>
              <a:rPr lang="en-US" sz="1200" dirty="0" smtClean="0"/>
              <a:t>The decision to send a nation to war is never easy. In the case of the War of 1812 it was so contentious that some states threatened to leave the union entirely if they did not get their way. Ultimately it resulted in the narrowest war vote in US history. Today you will hear from witnesses and examine evidence to help you make up your own mind. Should the nation have gone to war against Britain in 1812? Let’s find out.</a:t>
            </a:r>
            <a:endParaRPr lang="en-US" sz="1200" dirty="0"/>
          </a:p>
        </p:txBody>
      </p:sp>
      <p:sp>
        <p:nvSpPr>
          <p:cNvPr id="5" name="TextBox 4"/>
          <p:cNvSpPr txBox="1"/>
          <p:nvPr/>
        </p:nvSpPr>
        <p:spPr>
          <a:xfrm>
            <a:off x="1758462" y="1146815"/>
            <a:ext cx="3678406" cy="461665"/>
          </a:xfrm>
          <a:prstGeom prst="rect">
            <a:avLst/>
          </a:prstGeom>
          <a:noFill/>
        </p:spPr>
        <p:txBody>
          <a:bodyPr wrap="square" rtlCol="0">
            <a:spAutoFit/>
          </a:bodyPr>
          <a:lstStyle/>
          <a:p>
            <a:pPr algn="ctr"/>
            <a:r>
              <a:rPr lang="en-US" sz="1200" b="1" i="1" dirty="0" smtClean="0"/>
              <a:t>Part 1: Witness Interviews</a:t>
            </a:r>
          </a:p>
          <a:p>
            <a:pPr algn="ctr"/>
            <a:r>
              <a:rPr lang="en-US" sz="1200" i="1" dirty="0" smtClean="0"/>
              <a:t>Fill in the following chart as you watch the interviews</a:t>
            </a:r>
            <a:endParaRPr lang="en-US" sz="1200" i="1" dirty="0"/>
          </a:p>
        </p:txBody>
      </p:sp>
    </p:spTree>
    <p:extLst>
      <p:ext uri="{BB962C8B-B14F-4D97-AF65-F5344CB8AC3E}">
        <p14:creationId xmlns:p14="http://schemas.microsoft.com/office/powerpoint/2010/main" val="2082932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814"/>
            <a:ext cx="7315200" cy="3416320"/>
          </a:xfrm>
          <a:prstGeom prst="rect">
            <a:avLst/>
          </a:prstGeom>
        </p:spPr>
        <p:txBody>
          <a:bodyPr wrap="square">
            <a:spAutoFit/>
          </a:bodyPr>
          <a:lstStyle/>
          <a:p>
            <a:pPr algn="ctr"/>
            <a:r>
              <a:rPr lang="en-US" sz="1200" b="1" i="1" dirty="0" smtClean="0">
                <a:solidFill>
                  <a:srgbClr val="000000"/>
                </a:solidFill>
                <a:cs typeface="Times New Roman" panose="02020603050405020304" pitchFamily="18" charset="0"/>
              </a:rPr>
              <a:t>Part </a:t>
            </a:r>
            <a:r>
              <a:rPr lang="en-US" sz="1200" b="1" i="1" dirty="0" smtClean="0">
                <a:solidFill>
                  <a:srgbClr val="000000"/>
                </a:solidFill>
                <a:cs typeface="Times New Roman" panose="02020603050405020304" pitchFamily="18" charset="0"/>
              </a:rPr>
              <a:t>2: </a:t>
            </a:r>
            <a:r>
              <a:rPr lang="en-US" sz="1200" b="1" i="1" dirty="0" smtClean="0">
                <a:solidFill>
                  <a:srgbClr val="000000"/>
                </a:solidFill>
                <a:cs typeface="Times New Roman" panose="02020603050405020304" pitchFamily="18" charset="0"/>
              </a:rPr>
              <a:t>Selections from Madison’s Speech to Congress</a:t>
            </a:r>
          </a:p>
          <a:p>
            <a:pPr algn="ctr"/>
            <a:r>
              <a:rPr lang="en-US" sz="1200" i="1" dirty="0" smtClean="0">
                <a:solidFill>
                  <a:srgbClr val="000000"/>
                </a:solidFill>
                <a:cs typeface="Times New Roman" panose="02020603050405020304" pitchFamily="18" charset="0"/>
              </a:rPr>
              <a:t>Read the following passage and answer the questions below.</a:t>
            </a:r>
          </a:p>
          <a:p>
            <a:endParaRPr lang="en-US" sz="1200" dirty="0" smtClean="0">
              <a:solidFill>
                <a:srgbClr val="000000"/>
              </a:solidFill>
              <a:latin typeface="Times New Roman" panose="02020603050405020304" pitchFamily="18" charset="0"/>
              <a:cs typeface="Times New Roman" panose="02020603050405020304" pitchFamily="18" charset="0"/>
            </a:endParaRPr>
          </a:p>
          <a:p>
            <a:r>
              <a:rPr lang="en-US" sz="1200" dirty="0" smtClean="0">
                <a:solidFill>
                  <a:srgbClr val="000000"/>
                </a:solidFill>
                <a:latin typeface="Times New Roman" panose="02020603050405020304" pitchFamily="18" charset="0"/>
                <a:cs typeface="Times New Roman" panose="02020603050405020304" pitchFamily="18" charset="0"/>
              </a:rPr>
              <a:t>“The </a:t>
            </a:r>
            <a:r>
              <a:rPr lang="en-US" sz="1200" dirty="0">
                <a:solidFill>
                  <a:srgbClr val="000000"/>
                </a:solidFill>
                <a:latin typeface="Times New Roman" panose="02020603050405020304" pitchFamily="18" charset="0"/>
                <a:cs typeface="Times New Roman" panose="02020603050405020304" pitchFamily="18" charset="0"/>
              </a:rPr>
              <a:t>conduct of </a:t>
            </a:r>
            <a:r>
              <a:rPr lang="en-US" sz="1200" dirty="0" smtClean="0">
                <a:solidFill>
                  <a:srgbClr val="000000"/>
                </a:solidFill>
                <a:latin typeface="Times New Roman" panose="02020603050405020304" pitchFamily="18" charset="0"/>
                <a:cs typeface="Times New Roman" panose="02020603050405020304" pitchFamily="18" charset="0"/>
              </a:rPr>
              <a:t>Britain’s </a:t>
            </a:r>
            <a:r>
              <a:rPr lang="en-US" sz="1200" dirty="0">
                <a:solidFill>
                  <a:srgbClr val="000000"/>
                </a:solidFill>
                <a:latin typeface="Times New Roman" panose="02020603050405020304" pitchFamily="18" charset="0"/>
                <a:cs typeface="Times New Roman" panose="02020603050405020304" pitchFamily="18" charset="0"/>
              </a:rPr>
              <a:t>Government </a:t>
            </a:r>
            <a:r>
              <a:rPr lang="en-US" sz="1200" dirty="0" smtClean="0">
                <a:solidFill>
                  <a:srgbClr val="000000"/>
                </a:solidFill>
                <a:latin typeface="Times New Roman" panose="02020603050405020304" pitchFamily="18" charset="0"/>
                <a:cs typeface="Times New Roman" panose="02020603050405020304" pitchFamily="18" charset="0"/>
              </a:rPr>
              <a:t>presents </a:t>
            </a:r>
            <a:r>
              <a:rPr lang="en-US" sz="1200" dirty="0">
                <a:solidFill>
                  <a:srgbClr val="000000"/>
                </a:solidFill>
                <a:latin typeface="Times New Roman" panose="02020603050405020304" pitchFamily="18" charset="0"/>
                <a:cs typeface="Times New Roman" panose="02020603050405020304" pitchFamily="18" charset="0"/>
              </a:rPr>
              <a:t>a series of acts, hostile to the United States as an independent and neutral nation. </a:t>
            </a:r>
            <a:endParaRPr lang="en-US" sz="1200" dirty="0" smtClean="0">
              <a:solidFill>
                <a:srgbClr val="000000"/>
              </a:solidFill>
              <a:latin typeface="Times New Roman" panose="02020603050405020304" pitchFamily="18" charset="0"/>
              <a:cs typeface="Times New Roman" panose="02020603050405020304" pitchFamily="18" charset="0"/>
            </a:endParaRPr>
          </a:p>
          <a:p>
            <a:endParaRPr lang="en-US" sz="1200" dirty="0">
              <a:solidFill>
                <a:srgbClr val="000000"/>
              </a:solidFill>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1. British </a:t>
            </a:r>
            <a:r>
              <a:rPr lang="en-US" sz="1200" dirty="0">
                <a:latin typeface="Times New Roman" panose="02020603050405020304" pitchFamily="18" charset="0"/>
                <a:cs typeface="Times New Roman" panose="02020603050405020304" pitchFamily="18" charset="0"/>
              </a:rPr>
              <a:t>cruisers have been in the continued practice of violating the American flag on the great high-way of nations, and of seizing and carrying off persons sailing under it </a:t>
            </a:r>
            <a:r>
              <a:rPr lang="en-US" sz="1200" dirty="0" smtClean="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2. British </a:t>
            </a:r>
            <a:r>
              <a:rPr lang="en-US" sz="1200" dirty="0">
                <a:latin typeface="Times New Roman" panose="02020603050405020304" pitchFamily="18" charset="0"/>
                <a:cs typeface="Times New Roman" panose="02020603050405020304" pitchFamily="18" charset="0"/>
              </a:rPr>
              <a:t>cruisers have been in the practice also of violating the rights and the peace of our coasts. They hover over and harass our entering and departing </a:t>
            </a:r>
            <a:r>
              <a:rPr lang="en-US" sz="1200" dirty="0" smtClean="0">
                <a:latin typeface="Times New Roman" panose="02020603050405020304" pitchFamily="18" charset="0"/>
                <a:cs typeface="Times New Roman" panose="02020603050405020304" pitchFamily="18" charset="0"/>
              </a:rPr>
              <a:t>commerce and </a:t>
            </a:r>
            <a:r>
              <a:rPr lang="en-US" sz="1200" dirty="0">
                <a:latin typeface="Times New Roman" panose="02020603050405020304" pitchFamily="18" charset="0"/>
                <a:cs typeface="Times New Roman" panose="02020603050405020304" pitchFamily="18" charset="0"/>
              </a:rPr>
              <a:t>have wantonly spilt American blood within the sanctuary of our territorial jurisdiction. </a:t>
            </a:r>
            <a:endParaRPr lang="en-US" sz="1200" dirty="0" smtClean="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3. Our </a:t>
            </a:r>
            <a:r>
              <a:rPr lang="en-US" sz="1200" dirty="0">
                <a:latin typeface="Times New Roman" panose="02020603050405020304" pitchFamily="18" charset="0"/>
                <a:cs typeface="Times New Roman" panose="02020603050405020304" pitchFamily="18" charset="0"/>
              </a:rPr>
              <a:t>attention is </a:t>
            </a:r>
            <a:r>
              <a:rPr lang="en-US" sz="1200" dirty="0" smtClean="0">
                <a:latin typeface="Times New Roman" panose="02020603050405020304" pitchFamily="18" charset="0"/>
                <a:cs typeface="Times New Roman" panose="02020603050405020304" pitchFamily="18" charset="0"/>
              </a:rPr>
              <a:t>also </a:t>
            </a:r>
            <a:r>
              <a:rPr lang="en-US" sz="1200" dirty="0">
                <a:latin typeface="Times New Roman" panose="02020603050405020304" pitchFamily="18" charset="0"/>
                <a:cs typeface="Times New Roman" panose="02020603050405020304" pitchFamily="18" charset="0"/>
              </a:rPr>
              <a:t>drawn to the warfare, just renewed by the </a:t>
            </a:r>
            <a:r>
              <a:rPr lang="en-US" sz="1200" dirty="0" smtClean="0">
                <a:latin typeface="Times New Roman" panose="02020603050405020304" pitchFamily="18" charset="0"/>
                <a:cs typeface="Times New Roman" panose="02020603050405020304" pitchFamily="18" charset="0"/>
              </a:rPr>
              <a:t>natives; </a:t>
            </a:r>
            <a:r>
              <a:rPr lang="en-US" sz="1200" dirty="0">
                <a:latin typeface="Times New Roman" panose="02020603050405020304" pitchFamily="18" charset="0"/>
                <a:cs typeface="Times New Roman" panose="02020603050405020304" pitchFamily="18" charset="0"/>
              </a:rPr>
              <a:t>a warfare which is known to spare neither age nor sex, and to be distinguished by features peculiarly shocking to humanity. It is difficult to account for the activity </a:t>
            </a:r>
            <a:r>
              <a:rPr lang="en-US" sz="1200" dirty="0" smtClean="0">
                <a:latin typeface="Times New Roman" panose="02020603050405020304" pitchFamily="18" charset="0"/>
                <a:cs typeface="Times New Roman" panose="02020603050405020304" pitchFamily="18" charset="0"/>
              </a:rPr>
              <a:t>of those natives that have been in </a:t>
            </a:r>
            <a:r>
              <a:rPr lang="en-US" sz="1200" dirty="0">
                <a:latin typeface="Times New Roman" panose="02020603050405020304" pitchFamily="18" charset="0"/>
                <a:cs typeface="Times New Roman" panose="02020603050405020304" pitchFamily="18" charset="0"/>
              </a:rPr>
              <a:t>constant </a:t>
            </a:r>
            <a:r>
              <a:rPr lang="en-US" sz="1200" dirty="0" smtClean="0">
                <a:latin typeface="Times New Roman" panose="02020603050405020304" pitchFamily="18" charset="0"/>
                <a:cs typeface="Times New Roman" panose="02020603050405020304" pitchFamily="18" charset="0"/>
              </a:rPr>
              <a:t>contact </a:t>
            </a:r>
            <a:r>
              <a:rPr lang="en-US" sz="1200" dirty="0">
                <a:latin typeface="Times New Roman" panose="02020603050405020304" pitchFamily="18" charset="0"/>
                <a:cs typeface="Times New Roman" panose="02020603050405020304" pitchFamily="18" charset="0"/>
              </a:rPr>
              <a:t>with British traders and </a:t>
            </a:r>
            <a:r>
              <a:rPr lang="en-US" sz="1200" dirty="0" smtClean="0">
                <a:latin typeface="Times New Roman" panose="02020603050405020304" pitchFamily="18" charset="0"/>
                <a:cs typeface="Times New Roman" panose="02020603050405020304" pitchFamily="18" charset="0"/>
              </a:rPr>
              <a:t>military, </a:t>
            </a:r>
            <a:r>
              <a:rPr lang="en-US" sz="1200" dirty="0">
                <a:latin typeface="Times New Roman" panose="02020603050405020304" pitchFamily="18" charset="0"/>
                <a:cs typeface="Times New Roman" panose="02020603050405020304" pitchFamily="18" charset="0"/>
              </a:rPr>
              <a:t>without connecting their hostility with </a:t>
            </a:r>
            <a:r>
              <a:rPr lang="en-US" sz="1200" dirty="0" smtClean="0">
                <a:latin typeface="Times New Roman" panose="02020603050405020304" pitchFamily="18" charset="0"/>
                <a:cs typeface="Times New Roman" panose="02020603050405020304" pitchFamily="18" charset="0"/>
              </a:rPr>
              <a:t>that British influence.”</a:t>
            </a:r>
            <a:endParaRPr lang="en-US" sz="1200" dirty="0">
              <a:latin typeface="Times New Roman" panose="02020603050405020304" pitchFamily="18" charset="0"/>
              <a:cs typeface="Times New Roman" panose="02020603050405020304" pitchFamily="18" charset="0"/>
            </a:endParaRPr>
          </a:p>
          <a:p>
            <a:endParaRPr lang="en-US" sz="1200" dirty="0">
              <a:latin typeface="Times New Roman" panose="02020603050405020304" pitchFamily="18" charset="0"/>
              <a:cs typeface="Times New Roman" panose="02020603050405020304" pitchFamily="18" charset="0"/>
            </a:endParaRPr>
          </a:p>
        </p:txBody>
      </p:sp>
      <p:sp>
        <p:nvSpPr>
          <p:cNvPr id="7" name="Rectangle 6"/>
          <p:cNvSpPr/>
          <p:nvPr/>
        </p:nvSpPr>
        <p:spPr>
          <a:xfrm>
            <a:off x="31895" y="563526"/>
            <a:ext cx="7230140" cy="270906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31895" y="3613800"/>
            <a:ext cx="7230140" cy="6355586"/>
          </a:xfrm>
          <a:prstGeom prst="rect">
            <a:avLst/>
          </a:prstGeom>
          <a:noFill/>
        </p:spPr>
        <p:txBody>
          <a:bodyPr wrap="square" rtlCol="0">
            <a:spAutoFit/>
          </a:bodyPr>
          <a:lstStyle/>
          <a:p>
            <a:r>
              <a:rPr lang="en-US" sz="1100" dirty="0" smtClean="0"/>
              <a:t>3. Put the three complaints above into short, simple language.</a:t>
            </a:r>
          </a:p>
          <a:p>
            <a:r>
              <a:rPr lang="en-US" sz="1100" dirty="0" smtClean="0"/>
              <a:t>      1)</a:t>
            </a:r>
          </a:p>
          <a:p>
            <a:endParaRPr lang="en-US" sz="1100" dirty="0"/>
          </a:p>
          <a:p>
            <a:r>
              <a:rPr lang="en-US" sz="1100" dirty="0" smtClean="0"/>
              <a:t>      2)</a:t>
            </a:r>
          </a:p>
          <a:p>
            <a:endParaRPr lang="en-US" sz="1100" dirty="0"/>
          </a:p>
          <a:p>
            <a:r>
              <a:rPr lang="en-US" sz="1100" dirty="0" smtClean="0"/>
              <a:t>      3)</a:t>
            </a:r>
          </a:p>
          <a:p>
            <a:endParaRPr lang="en-US" sz="1100" dirty="0"/>
          </a:p>
          <a:p>
            <a:r>
              <a:rPr lang="en-US" sz="1100" dirty="0" smtClean="0"/>
              <a:t>4. If you heard just this part of Madison’s speech and none of the other information from this lab would you be convinced that the U.S. should go to war with Britain? Explain.</a:t>
            </a:r>
          </a:p>
          <a:p>
            <a:endParaRPr lang="en-US" sz="1100" dirty="0"/>
          </a:p>
          <a:p>
            <a:endParaRPr lang="en-US" sz="1100" dirty="0" smtClean="0"/>
          </a:p>
          <a:p>
            <a:endParaRPr lang="en-US" sz="1100" dirty="0"/>
          </a:p>
          <a:p>
            <a:endParaRPr lang="en-US" sz="1100" dirty="0" smtClean="0"/>
          </a:p>
          <a:p>
            <a:endParaRPr lang="en-US" sz="1100" dirty="0"/>
          </a:p>
          <a:p>
            <a:endParaRPr lang="en-US" sz="1100" dirty="0" smtClean="0"/>
          </a:p>
          <a:p>
            <a:r>
              <a:rPr lang="en-US" sz="1100" dirty="0" smtClean="0"/>
              <a:t>5. Consider all three parts of this lab and complete the ARE stems below answering: Should the U.S. have declared war on Britain in 1812?</a:t>
            </a:r>
          </a:p>
          <a:p>
            <a:endParaRPr lang="en-US" sz="1100" dirty="0" smtClean="0"/>
          </a:p>
          <a:p>
            <a:r>
              <a:rPr lang="en-US" sz="1100" dirty="0" smtClean="0"/>
              <a:t>A:  Britain should  / should not have declared war on Britain in 1812.</a:t>
            </a:r>
          </a:p>
          <a:p>
            <a:endParaRPr lang="en-US" sz="1100" dirty="0"/>
          </a:p>
          <a:p>
            <a:r>
              <a:rPr lang="en-US" sz="1100" dirty="0" smtClean="0"/>
              <a:t>R: This is the case because</a:t>
            </a:r>
          </a:p>
          <a:p>
            <a:endParaRPr lang="en-US" sz="1100" dirty="0"/>
          </a:p>
          <a:p>
            <a:endParaRPr lang="en-US" sz="1100" dirty="0" smtClean="0"/>
          </a:p>
          <a:p>
            <a:endParaRPr lang="en-US" sz="1100" dirty="0"/>
          </a:p>
          <a:p>
            <a:r>
              <a:rPr lang="en-US" sz="1100" dirty="0" smtClean="0"/>
              <a:t>E: This is proven by _______________________________________________________  which shows_________________</a:t>
            </a:r>
          </a:p>
          <a:p>
            <a:endParaRPr lang="en-US" sz="1100" dirty="0" smtClean="0"/>
          </a:p>
          <a:p>
            <a:r>
              <a:rPr lang="en-US" sz="1100" dirty="0" smtClean="0"/>
              <a:t>____________________________________________________________________________________________________</a:t>
            </a:r>
          </a:p>
          <a:p>
            <a:endParaRPr lang="en-US" sz="1100" dirty="0"/>
          </a:p>
          <a:p>
            <a:r>
              <a:rPr lang="en-US" sz="1100" dirty="0" smtClean="0"/>
              <a:t>____________________________________________________________________________________________________.</a:t>
            </a:r>
          </a:p>
          <a:p>
            <a:endParaRPr lang="en-US" sz="1100" dirty="0"/>
          </a:p>
          <a:p>
            <a:r>
              <a:rPr lang="en-US" sz="1100" dirty="0" smtClean="0"/>
              <a:t>Additionally </a:t>
            </a:r>
            <a:r>
              <a:rPr lang="en-US" sz="1100" dirty="0" smtClean="0"/>
              <a:t>it is proven by </a:t>
            </a:r>
            <a:r>
              <a:rPr lang="en-US" sz="1100" dirty="0" smtClean="0"/>
              <a:t>__________________________________________________ </a:t>
            </a:r>
            <a:r>
              <a:rPr lang="en-US" sz="1100" dirty="0" smtClean="0"/>
              <a:t>which shows _________________</a:t>
            </a:r>
          </a:p>
          <a:p>
            <a:endParaRPr lang="en-US" sz="1100" dirty="0" smtClean="0"/>
          </a:p>
          <a:p>
            <a:r>
              <a:rPr lang="en-US" sz="1100" dirty="0" smtClean="0"/>
              <a:t>____________________________________________________________________________________________________</a:t>
            </a:r>
            <a:endParaRPr lang="en-US" sz="1100" dirty="0"/>
          </a:p>
          <a:p>
            <a:endParaRPr lang="en-US" sz="1100" dirty="0"/>
          </a:p>
          <a:p>
            <a:r>
              <a:rPr lang="en-US" sz="1100" dirty="0"/>
              <a:t>____________________________________________________________________________________________________.</a:t>
            </a:r>
          </a:p>
          <a:p>
            <a:endParaRPr lang="en-US" sz="1100" dirty="0" smtClean="0"/>
          </a:p>
        </p:txBody>
      </p:sp>
    </p:spTree>
    <p:extLst>
      <p:ext uri="{BB962C8B-B14F-4D97-AF65-F5344CB8AC3E}">
        <p14:creationId xmlns:p14="http://schemas.microsoft.com/office/powerpoint/2010/main" val="103574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493</TotalTime>
  <Words>493</Words>
  <Application>Microsoft Office PowerPoint</Application>
  <PresentationFormat>Custom</PresentationFormat>
  <Paragraphs>91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roughton</dc:creator>
  <cp:lastModifiedBy>Amanda Wente</cp:lastModifiedBy>
  <cp:revision>13</cp:revision>
  <dcterms:created xsi:type="dcterms:W3CDTF">2014-12-21T23:49:24Z</dcterms:created>
  <dcterms:modified xsi:type="dcterms:W3CDTF">2016-01-20T16:31:40Z</dcterms:modified>
</cp:coreProperties>
</file>