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58" r:id="rId4"/>
    <p:sldId id="303" r:id="rId5"/>
    <p:sldId id="266" r:id="rId6"/>
    <p:sldId id="274" r:id="rId7"/>
    <p:sldId id="259" r:id="rId8"/>
    <p:sldId id="272" r:id="rId9"/>
    <p:sldId id="271" r:id="rId10"/>
    <p:sldId id="299" r:id="rId11"/>
    <p:sldId id="300" r:id="rId12"/>
    <p:sldId id="275" r:id="rId13"/>
    <p:sldId id="262" r:id="rId14"/>
    <p:sldId id="296" r:id="rId15"/>
    <p:sldId id="298" r:id="rId16"/>
    <p:sldId id="287" r:id="rId17"/>
    <p:sldId id="304" r:id="rId18"/>
    <p:sldId id="305" r:id="rId19"/>
    <p:sldId id="306"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2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46" autoAdjust="0"/>
  </p:normalViewPr>
  <p:slideViewPr>
    <p:cSldViewPr>
      <p:cViewPr varScale="1">
        <p:scale>
          <a:sx n="98" d="100"/>
          <a:sy n="98" d="100"/>
        </p:scale>
        <p:origin x="-1920" y="-9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FE186-EA1D-48CD-93AC-219D9939233B}" type="datetimeFigureOut">
              <a:rPr lang="en-US" smtClean="0"/>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C7C99-A8D8-4E65-ACC4-4A634D86508F}" type="slidenum">
              <a:rPr lang="en-US" smtClean="0"/>
              <a:t>‹#›</a:t>
            </a:fld>
            <a:endParaRPr lang="en-US"/>
          </a:p>
        </p:txBody>
      </p:sp>
    </p:spTree>
    <p:extLst>
      <p:ext uri="{BB962C8B-B14F-4D97-AF65-F5344CB8AC3E}">
        <p14:creationId xmlns:p14="http://schemas.microsoft.com/office/powerpoint/2010/main" val="240072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1</a:t>
            </a:fld>
            <a:endParaRPr lang="en-US"/>
          </a:p>
        </p:txBody>
      </p:sp>
    </p:spTree>
    <p:extLst>
      <p:ext uri="{BB962C8B-B14F-4D97-AF65-F5344CB8AC3E}">
        <p14:creationId xmlns:p14="http://schemas.microsoft.com/office/powerpoint/2010/main" val="87288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17</a:t>
            </a:fld>
            <a:endParaRPr lang="en-US"/>
          </a:p>
        </p:txBody>
      </p:sp>
    </p:spTree>
    <p:extLst>
      <p:ext uri="{BB962C8B-B14F-4D97-AF65-F5344CB8AC3E}">
        <p14:creationId xmlns:p14="http://schemas.microsoft.com/office/powerpoint/2010/main" val="337300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few in number, Washington’s critics had good reason to dislike him.</a:t>
            </a:r>
          </a:p>
          <a:p>
            <a:r>
              <a:rPr lang="en-US" dirty="0" smtClean="0"/>
              <a:t>Washington</a:t>
            </a:r>
            <a:r>
              <a:rPr lang="en-US" baseline="0" dirty="0" smtClean="0"/>
              <a:t> should be on the one dollar bill.</a:t>
            </a:r>
          </a:p>
          <a:p>
            <a:endParaRPr lang="en-US" baseline="0" dirty="0" smtClean="0"/>
          </a:p>
          <a:p>
            <a:r>
              <a:rPr lang="en-US" baseline="0" dirty="0" smtClean="0"/>
              <a:t>PRO:</a:t>
            </a:r>
          </a:p>
          <a:p>
            <a:r>
              <a:rPr lang="en-US" baseline="0" dirty="0" smtClean="0"/>
              <a:t>Quotes from him</a:t>
            </a:r>
          </a:p>
          <a:p>
            <a:r>
              <a:rPr lang="en-US" baseline="0" dirty="0" smtClean="0"/>
              <a:t>Historian quotes</a:t>
            </a:r>
          </a:p>
          <a:p>
            <a:r>
              <a:rPr lang="en-US" baseline="0" dirty="0" smtClean="0"/>
              <a:t>poll</a:t>
            </a:r>
          </a:p>
          <a:p>
            <a:endParaRPr lang="en-US" baseline="0" dirty="0" smtClean="0"/>
          </a:p>
          <a:p>
            <a:endParaRPr lang="en-US" baseline="0" dirty="0" smtClean="0"/>
          </a:p>
          <a:p>
            <a:r>
              <a:rPr lang="en-US" baseline="0" dirty="0" smtClean="0"/>
              <a:t>Con:</a:t>
            </a:r>
          </a:p>
          <a:p>
            <a:r>
              <a:rPr lang="en-US" baseline="0" dirty="0" smtClean="0"/>
              <a:t>Myths</a:t>
            </a:r>
          </a:p>
          <a:p>
            <a:r>
              <a:rPr lang="en-US" baseline="0" dirty="0" smtClean="0"/>
              <a:t>Random Anti-federalist guy</a:t>
            </a:r>
          </a:p>
          <a:p>
            <a:r>
              <a:rPr lang="en-US" baseline="0" dirty="0" smtClean="0"/>
              <a:t>PPT Slide </a:t>
            </a:r>
          </a:p>
        </p:txBody>
      </p:sp>
      <p:sp>
        <p:nvSpPr>
          <p:cNvPr id="4" name="Slide Number Placeholder 3"/>
          <p:cNvSpPr>
            <a:spLocks noGrp="1"/>
          </p:cNvSpPr>
          <p:nvPr>
            <p:ph type="sldNum" sz="quarter" idx="10"/>
          </p:nvPr>
        </p:nvSpPr>
        <p:spPr/>
        <p:txBody>
          <a:bodyPr/>
          <a:lstStyle/>
          <a:p>
            <a:fld id="{1EFC7C99-A8D8-4E65-ACC4-4A634D86508F}" type="slidenum">
              <a:rPr lang="en-US" smtClean="0"/>
              <a:t>2</a:t>
            </a:fld>
            <a:endParaRPr lang="en-US"/>
          </a:p>
        </p:txBody>
      </p:sp>
    </p:spTree>
    <p:extLst>
      <p:ext uri="{BB962C8B-B14F-4D97-AF65-F5344CB8AC3E}">
        <p14:creationId xmlns:p14="http://schemas.microsoft.com/office/powerpoint/2010/main" val="96335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6</a:t>
            </a:fld>
            <a:endParaRPr lang="en-US"/>
          </a:p>
        </p:txBody>
      </p:sp>
    </p:spTree>
    <p:extLst>
      <p:ext uri="{BB962C8B-B14F-4D97-AF65-F5344CB8AC3E}">
        <p14:creationId xmlns:p14="http://schemas.microsoft.com/office/powerpoint/2010/main" val="134344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8</a:t>
            </a:fld>
            <a:endParaRPr lang="en-US"/>
          </a:p>
        </p:txBody>
      </p:sp>
    </p:spTree>
    <p:extLst>
      <p:ext uri="{BB962C8B-B14F-4D97-AF65-F5344CB8AC3E}">
        <p14:creationId xmlns:p14="http://schemas.microsoft.com/office/powerpoint/2010/main" val="287038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9</a:t>
            </a:fld>
            <a:endParaRPr lang="en-US"/>
          </a:p>
        </p:txBody>
      </p:sp>
    </p:spTree>
    <p:extLst>
      <p:ext uri="{BB962C8B-B14F-4D97-AF65-F5344CB8AC3E}">
        <p14:creationId xmlns:p14="http://schemas.microsoft.com/office/powerpoint/2010/main" val="375481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Paraphrased</a:t>
            </a:r>
            <a:r>
              <a:rPr lang="en-US" baseline="0" dirty="0" smtClean="0"/>
              <a:t> for readability</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10</a:t>
            </a:fld>
            <a:endParaRPr lang="en-US"/>
          </a:p>
        </p:txBody>
      </p:sp>
    </p:spTree>
    <p:extLst>
      <p:ext uri="{BB962C8B-B14F-4D97-AF65-F5344CB8AC3E}">
        <p14:creationId xmlns:p14="http://schemas.microsoft.com/office/powerpoint/2010/main" val="425981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12</a:t>
            </a:fld>
            <a:endParaRPr lang="en-US"/>
          </a:p>
        </p:txBody>
      </p:sp>
    </p:spTree>
    <p:extLst>
      <p:ext uri="{BB962C8B-B14F-4D97-AF65-F5344CB8AC3E}">
        <p14:creationId xmlns:p14="http://schemas.microsoft.com/office/powerpoint/2010/main" val="380308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Preferably</a:t>
            </a:r>
            <a:r>
              <a:rPr lang="en-US" baseline="0" smtClean="0"/>
              <a:t> a minus</a:t>
            </a:r>
            <a:endParaRPr lang="en-US"/>
          </a:p>
        </p:txBody>
      </p:sp>
      <p:sp>
        <p:nvSpPr>
          <p:cNvPr id="4" name="Slide Number Placeholder 3"/>
          <p:cNvSpPr>
            <a:spLocks noGrp="1"/>
          </p:cNvSpPr>
          <p:nvPr>
            <p:ph type="sldNum" sz="quarter" idx="10"/>
          </p:nvPr>
        </p:nvSpPr>
        <p:spPr/>
        <p:txBody>
          <a:bodyPr/>
          <a:lstStyle/>
          <a:p>
            <a:fld id="{1EFC7C99-A8D8-4E65-ACC4-4A634D86508F}" type="slidenum">
              <a:rPr lang="en-US" smtClean="0"/>
              <a:t>14</a:t>
            </a:fld>
            <a:endParaRPr lang="en-US"/>
          </a:p>
        </p:txBody>
      </p:sp>
    </p:spTree>
    <p:extLst>
      <p:ext uri="{BB962C8B-B14F-4D97-AF65-F5344CB8AC3E}">
        <p14:creationId xmlns:p14="http://schemas.microsoft.com/office/powerpoint/2010/main" val="186605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EFC7C99-A8D8-4E65-ACC4-4A634D86508F}" type="slidenum">
              <a:rPr lang="en-US" smtClean="0"/>
              <a:t>15</a:t>
            </a:fld>
            <a:endParaRPr lang="en-US"/>
          </a:p>
        </p:txBody>
      </p:sp>
    </p:spTree>
    <p:extLst>
      <p:ext uri="{BB962C8B-B14F-4D97-AF65-F5344CB8AC3E}">
        <p14:creationId xmlns:p14="http://schemas.microsoft.com/office/powerpoint/2010/main" val="337884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110092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31389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332155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06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80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19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76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50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87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061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51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3916504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935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251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93DC6-1E2D-475C-9FA9-E8D5D871DAE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44298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93DC6-1E2D-475C-9FA9-E8D5D871DAE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47137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93DC6-1E2D-475C-9FA9-E8D5D871DAE9}"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27489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93DC6-1E2D-475C-9FA9-E8D5D871DAE9}"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190924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93DC6-1E2D-475C-9FA9-E8D5D871DAE9}"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68066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3DC6-1E2D-475C-9FA9-E8D5D871DAE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219307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93DC6-1E2D-475C-9FA9-E8D5D871DAE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A3DC-8BB8-487E-923C-567D624CA3A4}" type="slidenum">
              <a:rPr lang="en-US" smtClean="0"/>
              <a:t>‹#›</a:t>
            </a:fld>
            <a:endParaRPr lang="en-US"/>
          </a:p>
        </p:txBody>
      </p:sp>
    </p:spTree>
    <p:extLst>
      <p:ext uri="{BB962C8B-B14F-4D97-AF65-F5344CB8AC3E}">
        <p14:creationId xmlns:p14="http://schemas.microsoft.com/office/powerpoint/2010/main" val="357009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93DC6-1E2D-475C-9FA9-E8D5D871DAE9}" type="datetimeFigureOut">
              <a:rPr lang="en-US" smtClean="0"/>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DA3DC-8BB8-487E-923C-567D624CA3A4}" type="slidenum">
              <a:rPr lang="en-US" smtClean="0"/>
              <a:t>‹#›</a:t>
            </a:fld>
            <a:endParaRPr lang="en-US"/>
          </a:p>
        </p:txBody>
      </p:sp>
    </p:spTree>
    <p:extLst>
      <p:ext uri="{BB962C8B-B14F-4D97-AF65-F5344CB8AC3E}">
        <p14:creationId xmlns:p14="http://schemas.microsoft.com/office/powerpoint/2010/main" val="326494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93DC6-1E2D-475C-9FA9-E8D5D871DAE9}" type="datetimeFigureOut">
              <a:rPr lang="en-US" smtClean="0">
                <a:solidFill>
                  <a:prstClr val="black">
                    <a:tint val="75000"/>
                  </a:prstClr>
                </a:solidFill>
              </a:rPr>
              <a:pPr/>
              <a:t>1/21/2016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DA3DC-8BB8-487E-923C-567D624CA3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4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WqitLNTTUz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Harry_S._Truman" TargetMode="External"/><Relationship Id="rId3" Type="http://schemas.openxmlformats.org/officeDocument/2006/relationships/hyperlink" Target="http://en.wikipedia.org/wiki/Abraham_Lincoln" TargetMode="External"/><Relationship Id="rId7" Type="http://schemas.openxmlformats.org/officeDocument/2006/relationships/hyperlink" Target="http://en.wikipedia.org/wiki/Ronald_Reagan" TargetMode="External"/><Relationship Id="rId12" Type="http://schemas.openxmlformats.org/officeDocument/2006/relationships/hyperlink" Target="http://en.wikipedia.org/wiki/Dwight_D._Eisenhow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n.wikipedia.org/wiki/Theodore_Roosevelt" TargetMode="External"/><Relationship Id="rId11" Type="http://schemas.openxmlformats.org/officeDocument/2006/relationships/hyperlink" Target="http://en.wikipedia.org/wiki/John_F._Kennedy" TargetMode="External"/><Relationship Id="rId5" Type="http://schemas.openxmlformats.org/officeDocument/2006/relationships/hyperlink" Target="http://en.wikipedia.org/wiki/George_Washington" TargetMode="External"/><Relationship Id="rId10" Type="http://schemas.openxmlformats.org/officeDocument/2006/relationships/hyperlink" Target="http://en.wikipedia.org/wiki/Thomas_Jefferson" TargetMode="External"/><Relationship Id="rId4" Type="http://schemas.openxmlformats.org/officeDocument/2006/relationships/hyperlink" Target="http://en.wikipedia.org/wiki/Franklin_D._Roosevelt" TargetMode="External"/><Relationship Id="rId9" Type="http://schemas.openxmlformats.org/officeDocument/2006/relationships/hyperlink" Target="http://en.wikipedia.org/wiki/Woodrow_Wils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2" descr="http://humanitiesusa.files.wordpress.com/2011/09/george-washington_lansdowne-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761" y="0"/>
            <a:ext cx="4306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677400" cy="6858000"/>
          </a:xfrm>
          <a:prstGeom prst="rect">
            <a:avLst/>
          </a:prstGeom>
          <a:gradFill flip="none" rotWithShape="1">
            <a:gsLst>
              <a:gs pos="52000">
                <a:schemeClr val="tx1"/>
              </a:gs>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blog.timesunion.com/opinion/files/2011/05/0505_WVruleoflaw.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54" r="99946">
                        <a14:backgroundMark x1="18205" y1="30495" x2="18205" y2="30495"/>
                      </a14:backgroundRemoval>
                    </a14:imgEffect>
                  </a14:imgLayer>
                </a14:imgProps>
              </a:ext>
              <a:ext uri="{28A0092B-C50C-407E-A947-70E740481C1C}">
                <a14:useLocalDpi xmlns:a14="http://schemas.microsoft.com/office/drawing/2010/main" val="0"/>
              </a:ext>
            </a:extLst>
          </a:blip>
          <a:srcRect/>
          <a:stretch>
            <a:fillRect/>
          </a:stretch>
        </p:blipFill>
        <p:spPr bwMode="auto">
          <a:xfrm>
            <a:off x="221119" y="304800"/>
            <a:ext cx="4953000" cy="536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435102">
            <a:off x="368864" y="3339406"/>
            <a:ext cx="3276600" cy="584775"/>
          </a:xfrm>
          <a:prstGeom prst="rect">
            <a:avLst/>
          </a:prstGeom>
          <a:noFill/>
        </p:spPr>
        <p:txBody>
          <a:bodyPr wrap="square" rtlCol="0">
            <a:spAutoFit/>
          </a:bodyPr>
          <a:lstStyle/>
          <a:p>
            <a:r>
              <a:rPr lang="en-US" sz="3200" b="1" dirty="0" smtClean="0">
                <a:ln>
                  <a:solidFill>
                    <a:srgbClr val="FF0000"/>
                  </a:solidFill>
                </a:ln>
                <a:solidFill>
                  <a:schemeClr val="bg1"/>
                </a:solidFill>
                <a:latin typeface="Aharoni" pitchFamily="2" charset="-79"/>
                <a:cs typeface="Aharoni" pitchFamily="2" charset="-79"/>
              </a:rPr>
              <a:t>WEIGH</a:t>
            </a:r>
            <a:endParaRPr lang="en-US" sz="3200" b="1" dirty="0">
              <a:ln>
                <a:solidFill>
                  <a:srgbClr val="FF0000"/>
                </a:solidFill>
              </a:ln>
              <a:solidFill>
                <a:schemeClr val="bg1"/>
              </a:solidFill>
              <a:latin typeface="Aharoni" pitchFamily="2" charset="-79"/>
              <a:cs typeface="Aharoni" pitchFamily="2" charset="-79"/>
            </a:endParaRPr>
          </a:p>
        </p:txBody>
      </p:sp>
      <p:pic>
        <p:nvPicPr>
          <p:cNvPr id="6" name="Picture 2" descr="http://blog.timesunion.com/opinion/files/2011/05/0505_WVruleoflaw.jp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0" b="100000" l="54" r="99946">
                        <a14:foregroundMark x1="24838" y1="59091" x2="25541" y2="62388"/>
                        <a14:foregroundMark x1="25379" y1="60739" x2="25379" y2="60739"/>
                        <a14:foregroundMark x1="25758" y1="62038" x2="26461" y2="67632"/>
                        <a14:foregroundMark x1="5790" y1="64835" x2="5249" y2="65634"/>
                        <a14:foregroundMark x1="26569" y1="65335" x2="26732" y2="67283"/>
                        <a14:foregroundMark x1="25000" y1="63736" x2="25000" y2="63736"/>
                        <a14:foregroundMark x1="16779" y1="29954" x2="17450" y2="31115"/>
                        <a14:backgroundMark x1="29978" y1="60390" x2="29978" y2="67283"/>
                        <a14:backgroundMark x1="18452" y1="59441" x2="19372" y2="73177"/>
                        <a14:backgroundMark x1="19859" y1="63686" x2="7089" y2="70080"/>
                        <a14:backgroundMark x1="12933" y1="61538" x2="6548" y2="67932"/>
                        <a14:backgroundMark x1="22727" y1="59740" x2="25541" y2="75125"/>
                        <a14:backgroundMark x1="27165" y1="60090" x2="28409" y2="71528"/>
                        <a14:backgroundMark x1="23810" y1="61039" x2="25054" y2="67932"/>
                        <a14:backgroundMark x1="24675" y1="62537" x2="25541" y2="67782"/>
                        <a14:backgroundMark x1="26461" y1="58941" x2="28030" y2="68931"/>
                        <a14:backgroundMark x1="26786" y1="63736" x2="27652" y2="66683"/>
                        <a14:backgroundMark x1="26515" y1="63836" x2="27327" y2="66034"/>
                        <a14:backgroundMark x1="26299" y1="63087" x2="25920" y2="60639"/>
                        <a14:backgroundMark x1="4167" y1="65185" x2="6818" y2="66034"/>
                        <a14:backgroundMark x1="18540" y1="30728" x2="18540" y2="30728"/>
                      </a14:backgroundRemoval>
                    </a14:imgEffect>
                  </a14:imgLayer>
                </a14:imgProps>
              </a:ext>
              <a:ext uri="{28A0092B-C50C-407E-A947-70E740481C1C}">
                <a14:useLocalDpi xmlns:a14="http://schemas.microsoft.com/office/drawing/2010/main" val="0"/>
              </a:ext>
            </a:extLst>
          </a:blip>
          <a:srcRect t="19396" r="63077" b="31570"/>
          <a:stretch/>
        </p:blipFill>
        <p:spPr bwMode="auto">
          <a:xfrm>
            <a:off x="216592" y="1346200"/>
            <a:ext cx="1828800" cy="2631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98979">
            <a:off x="3181195" y="3635976"/>
            <a:ext cx="3276600" cy="584775"/>
          </a:xfrm>
          <a:prstGeom prst="rect">
            <a:avLst/>
          </a:prstGeom>
          <a:noFill/>
        </p:spPr>
        <p:txBody>
          <a:bodyPr wrap="square" rtlCol="0">
            <a:spAutoFit/>
          </a:bodyPr>
          <a:lstStyle/>
          <a:p>
            <a:r>
              <a:rPr lang="en-US" sz="3200" b="1" dirty="0" smtClean="0">
                <a:ln>
                  <a:solidFill>
                    <a:srgbClr val="FF0000"/>
                  </a:solidFill>
                </a:ln>
                <a:solidFill>
                  <a:schemeClr val="bg1"/>
                </a:solidFill>
                <a:latin typeface="Aharoni" pitchFamily="2" charset="-79"/>
                <a:cs typeface="Aharoni" pitchFamily="2" charset="-79"/>
              </a:rPr>
              <a:t>EVIDENCE</a:t>
            </a:r>
            <a:endParaRPr lang="en-US" sz="3200" b="1" dirty="0">
              <a:ln>
                <a:solidFill>
                  <a:srgbClr val="FF0000"/>
                </a:solidFill>
              </a:ln>
              <a:solidFill>
                <a:schemeClr val="bg1"/>
              </a:solidFill>
              <a:latin typeface="Aharoni" pitchFamily="2" charset="-79"/>
              <a:cs typeface="Aharoni" pitchFamily="2" charset="-79"/>
            </a:endParaRPr>
          </a:p>
        </p:txBody>
      </p:sp>
      <p:pic>
        <p:nvPicPr>
          <p:cNvPr id="8" name="Picture 2" descr="http://blog.timesunion.com/opinion/files/2011/05/0505_WVruleoflaw.jpg"/>
          <p:cNvPicPr>
            <a:picLocks noChangeAspect="1" noChangeArrowheads="1"/>
          </p:cNvPicPr>
          <p:nvPr/>
        </p:nvPicPr>
        <p:blipFill rotWithShape="1">
          <a:blip r:embed="rId7" cstate="print">
            <a:extLst>
              <a:ext uri="{BEBA8EAE-BF5A-486C-A8C5-ECC9F3942E4B}">
                <a14:imgProps xmlns:a14="http://schemas.microsoft.com/office/drawing/2010/main">
                  <a14:imgLayer r:embed="rId5">
                    <a14:imgEffect>
                      <a14:backgroundRemoval t="0" b="100000" l="54" r="99946">
                        <a14:foregroundMark x1="92154" y1="64985" x2="93831" y2="69780"/>
                        <a14:foregroundMark x1="67641" y1="63586" x2="65693" y2="68382"/>
                        <a14:backgroundMark x1="91721" y1="73227" x2="71050" y2="72478"/>
                        <a14:backgroundMark x1="69156" y1="73227" x2="72186" y2="66084"/>
                        <a14:backgroundMark x1="72998" y1="67483" x2="88312" y2="68282"/>
                        <a14:backgroundMark x1="68723" y1="64835" x2="65584" y2="71179"/>
                        <a14:backgroundMark x1="80736" y1="38012" x2="80465" y2="68382"/>
                        <a14:backgroundMark x1="65422" y1="65834" x2="64719" y2="70829"/>
                        <a14:backgroundMark x1="91180" y1="65584" x2="93831" y2="74775"/>
                      </a14:backgroundRemoval>
                    </a14:imgEffect>
                  </a14:imgLayer>
                </a14:imgProps>
              </a:ext>
              <a:ext uri="{28A0092B-C50C-407E-A947-70E740481C1C}">
                <a14:useLocalDpi xmlns:a14="http://schemas.microsoft.com/office/drawing/2010/main" val="0"/>
              </a:ext>
            </a:extLst>
          </a:blip>
          <a:srcRect l="62071" t="29138" b="28094"/>
          <a:stretch/>
        </p:blipFill>
        <p:spPr bwMode="auto">
          <a:xfrm>
            <a:off x="3297551" y="1860750"/>
            <a:ext cx="1878623" cy="2294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33600" y="3809425"/>
            <a:ext cx="3276600" cy="584775"/>
          </a:xfrm>
          <a:prstGeom prst="rect">
            <a:avLst/>
          </a:prstGeom>
          <a:noFill/>
        </p:spPr>
        <p:txBody>
          <a:bodyPr wrap="square" rtlCol="0">
            <a:spAutoFit/>
          </a:bodyPr>
          <a:lstStyle/>
          <a:p>
            <a:r>
              <a:rPr lang="en-US" sz="3200" b="1" dirty="0" smtClean="0">
                <a:ln>
                  <a:solidFill>
                    <a:srgbClr val="FF0000"/>
                  </a:solidFill>
                </a:ln>
                <a:solidFill>
                  <a:schemeClr val="bg1"/>
                </a:solidFill>
                <a:latin typeface="Aharoni" pitchFamily="2" charset="-79"/>
                <a:cs typeface="Aharoni" pitchFamily="2" charset="-79"/>
              </a:rPr>
              <a:t>THE</a:t>
            </a:r>
            <a:endParaRPr lang="en-US" sz="3200" b="1" dirty="0">
              <a:ln>
                <a:solidFill>
                  <a:srgbClr val="FF0000"/>
                </a:solidFill>
              </a:ln>
              <a:solidFill>
                <a:schemeClr val="bg1"/>
              </a:solidFill>
              <a:latin typeface="Aharoni" pitchFamily="2" charset="-79"/>
              <a:cs typeface="Aharoni" pitchFamily="2" charset="-79"/>
            </a:endParaRPr>
          </a:p>
        </p:txBody>
      </p:sp>
      <p:sp>
        <p:nvSpPr>
          <p:cNvPr id="11" name="TextBox 10"/>
          <p:cNvSpPr txBox="1"/>
          <p:nvPr/>
        </p:nvSpPr>
        <p:spPr>
          <a:xfrm>
            <a:off x="216592" y="5569803"/>
            <a:ext cx="4831502" cy="707886"/>
          </a:xfrm>
          <a:prstGeom prst="rect">
            <a:avLst/>
          </a:prstGeom>
          <a:noFill/>
        </p:spPr>
        <p:txBody>
          <a:bodyPr wrap="square" rtlCol="0">
            <a:spAutoFit/>
          </a:bodyPr>
          <a:lstStyle/>
          <a:p>
            <a:pPr algn="ctr"/>
            <a:r>
              <a:rPr lang="en-US" sz="4000" b="1" dirty="0" smtClean="0">
                <a:ln>
                  <a:solidFill>
                    <a:srgbClr val="FF0000"/>
                  </a:solidFill>
                </a:ln>
                <a:solidFill>
                  <a:schemeClr val="bg1"/>
                </a:solidFill>
                <a:latin typeface="Augustus" pitchFamily="2" charset="0"/>
                <a:cs typeface="Aharoni" pitchFamily="2" charset="-79"/>
              </a:rPr>
              <a:t>Washington</a:t>
            </a:r>
            <a:endParaRPr lang="en-US" sz="4000" b="1" dirty="0">
              <a:ln>
                <a:solidFill>
                  <a:srgbClr val="FF0000"/>
                </a:solidFill>
              </a:ln>
              <a:solidFill>
                <a:schemeClr val="bg1"/>
              </a:solidFill>
              <a:latin typeface="Augustus" pitchFamily="2" charset="0"/>
              <a:cs typeface="Aharoni" pitchFamily="2" charset="-79"/>
            </a:endParaRPr>
          </a:p>
        </p:txBody>
      </p:sp>
    </p:spTree>
    <p:extLst>
      <p:ext uri="{BB962C8B-B14F-4D97-AF65-F5344CB8AC3E}">
        <p14:creationId xmlns:p14="http://schemas.microsoft.com/office/powerpoint/2010/main" val="36691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sp>
        <p:nvSpPr>
          <p:cNvPr id="2" name="Rectangle 1"/>
          <p:cNvSpPr/>
          <p:nvPr/>
        </p:nvSpPr>
        <p:spPr>
          <a:xfrm>
            <a:off x="76200" y="152400"/>
            <a:ext cx="8991600" cy="5909310"/>
          </a:xfrm>
          <a:prstGeom prst="rect">
            <a:avLst/>
          </a:prstGeom>
        </p:spPr>
        <p:txBody>
          <a:bodyPr wrap="square">
            <a:spAutoFit/>
          </a:bodyPr>
          <a:lstStyle/>
          <a:p>
            <a:r>
              <a:rPr lang="en-US" sz="2000" b="1" dirty="0" smtClean="0">
                <a:solidFill>
                  <a:schemeClr val="bg1"/>
                </a:solidFill>
              </a:rPr>
              <a:t>Benjamin Franklin Bache regarding Washington’s Retirement</a:t>
            </a:r>
          </a:p>
          <a:p>
            <a:endParaRPr lang="en-US" dirty="0" smtClean="0">
              <a:solidFill>
                <a:schemeClr val="bg1"/>
              </a:solidFill>
            </a:endParaRPr>
          </a:p>
          <a:p>
            <a:r>
              <a:rPr lang="en-US" dirty="0" smtClean="0">
                <a:solidFill>
                  <a:schemeClr val="bg1"/>
                </a:solidFill>
                <a:latin typeface="Times New Roman" panose="02020603050405020304" pitchFamily="18" charset="0"/>
                <a:cs typeface="Times New Roman" panose="02020603050405020304" pitchFamily="18" charset="0"/>
              </a:rPr>
              <a:t>“Lord, let thy servant depart in peace for my eyes have seen your salvation,” was said by Simeon after seeing Jesus Christ.  If there ever was a time appropriate for it to be said again it is now. For the man who is the source of all the misfortunes of our country is this day to reduced to the same level as his fellow citizens and no longer possesses the power to multiply evils upon the United States.</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If ever there was a period for rejoicing, this is the moment. Every heart together with the freedom and happiness of the people should cry out in joy that the name of Washington, from this day, no longer justifies political evil nor legalizes corruption. A new era is upon us – a new era which promises much to the people. For new laws must now stand upon their own merits and not just be supported by a name.</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When a retrospect is taken of the Washington administration for eight years, it is a subject of the greatest astonishment that  a single individual could have cancelled the principles of republicanism in an enlightened people and could have carried out his plans against liberty so far as to have risked its very existence. Such, however, are the facts, and with these staring us in the face, this day ought to be a day of celebration in the United States.</a:t>
            </a:r>
          </a:p>
          <a:p>
            <a:endParaRPr lang="en-US" dirty="0">
              <a:solidFill>
                <a:schemeClr val="bg1"/>
              </a:solidFill>
            </a:endParaRPr>
          </a:p>
          <a:p>
            <a:r>
              <a:rPr lang="en-US" dirty="0" smtClean="0">
                <a:solidFill>
                  <a:schemeClr val="bg1"/>
                </a:solidFill>
              </a:rPr>
              <a:t>Aurora, March 6, 1797</a:t>
            </a:r>
            <a:endParaRPr lang="en-US" dirty="0">
              <a:solidFill>
                <a:schemeClr val="bg1"/>
              </a:solidFill>
            </a:endParaRPr>
          </a:p>
        </p:txBody>
      </p:sp>
    </p:spTree>
    <p:extLst>
      <p:ext uri="{BB962C8B-B14F-4D97-AF65-F5344CB8AC3E}">
        <p14:creationId xmlns:p14="http://schemas.microsoft.com/office/powerpoint/2010/main" val="20443277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2208074"/>
            <a:ext cx="9144000" cy="1754326"/>
          </a:xfrm>
          <a:prstGeom prst="rect">
            <a:avLst/>
          </a:prstGeom>
          <a:noFill/>
        </p:spPr>
        <p:txBody>
          <a:bodyPr wrap="square" rtlCol="0">
            <a:spAutoFit/>
          </a:bodyPr>
          <a:lstStyle/>
          <a:p>
            <a:pPr algn="ctr"/>
            <a:r>
              <a:rPr lang="en-US" sz="4000" b="1" dirty="0" smtClean="0">
                <a:solidFill>
                  <a:schemeClr val="bg1"/>
                </a:solidFill>
                <a:latin typeface="Augustus"/>
              </a:rPr>
              <a:t>Exhibit D:</a:t>
            </a:r>
          </a:p>
          <a:p>
            <a:pPr algn="ctr"/>
            <a:r>
              <a:rPr lang="en-US" sz="4000" b="1" dirty="0" smtClean="0">
                <a:solidFill>
                  <a:schemeClr val="bg1"/>
                </a:solidFill>
                <a:latin typeface="Augustus"/>
              </a:rPr>
              <a:t>Washington on Slavery</a:t>
            </a:r>
          </a:p>
          <a:p>
            <a:pPr algn="ctr"/>
            <a:r>
              <a:rPr lang="en-US" sz="2800" b="1" dirty="0">
                <a:solidFill>
                  <a:schemeClr val="bg1"/>
                </a:solidFill>
                <a:latin typeface="Augustus"/>
              </a:rPr>
              <a:t>http://www.digitalhistory.uh.edu/</a:t>
            </a:r>
          </a:p>
        </p:txBody>
      </p:sp>
    </p:spTree>
    <p:extLst>
      <p:ext uri="{BB962C8B-B14F-4D97-AF65-F5344CB8AC3E}">
        <p14:creationId xmlns:p14="http://schemas.microsoft.com/office/powerpoint/2010/main" val="153361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sp>
        <p:nvSpPr>
          <p:cNvPr id="4" name="Rectangle 3"/>
          <p:cNvSpPr/>
          <p:nvPr/>
        </p:nvSpPr>
        <p:spPr>
          <a:xfrm>
            <a:off x="10744200" y="-1143000"/>
            <a:ext cx="4572000" cy="9510296"/>
          </a:xfrm>
          <a:prstGeom prst="rect">
            <a:avLst/>
          </a:prstGeom>
        </p:spPr>
        <p:txBody>
          <a:bodyPr>
            <a:spAutoFit/>
          </a:bodyPr>
          <a:lstStyle/>
          <a:p>
            <a:r>
              <a:rPr lang="en-US" b="1" dirty="0">
                <a:solidFill>
                  <a:srgbClr val="2C3346"/>
                </a:solidFill>
                <a:latin typeface="Verdana" panose="020B0604030504040204" pitchFamily="34" charset="0"/>
              </a:rPr>
              <a:t>Washington on Slavery</a:t>
            </a:r>
            <a:r>
              <a:rPr lang="en-US" dirty="0">
                <a:solidFill>
                  <a:srgbClr val="2C3346"/>
                </a:solidFill>
                <a:latin typeface="Verdana" panose="020B0604030504040204" pitchFamily="34" charset="0"/>
              </a:rPr>
              <a:t/>
            </a:r>
            <a:br>
              <a:rPr lang="en-US" dirty="0">
                <a:solidFill>
                  <a:srgbClr val="2C3346"/>
                </a:solidFill>
                <a:latin typeface="Verdana" panose="020B0604030504040204" pitchFamily="34" charset="0"/>
              </a:rPr>
            </a:br>
            <a:r>
              <a:rPr lang="en-US" i="1" dirty="0">
                <a:solidFill>
                  <a:srgbClr val="990000"/>
                </a:solidFill>
                <a:latin typeface="Verdana" panose="020B0604030504040204" pitchFamily="34" charset="0"/>
              </a:rPr>
              <a:t>Digital History ID 190</a:t>
            </a:r>
            <a:endParaRPr lang="en-US" dirty="0">
              <a:solidFill>
                <a:srgbClr val="2C3346"/>
              </a:solidFill>
              <a:latin typeface="Verdana" panose="020B0604030504040204" pitchFamily="34" charset="0"/>
            </a:endParaRPr>
          </a:p>
          <a:p>
            <a:r>
              <a:rPr lang="en-US" dirty="0">
                <a:solidFill>
                  <a:srgbClr val="2C3346"/>
                </a:solidFill>
                <a:latin typeface="Verdana" panose="020B0604030504040204" pitchFamily="34" charset="0"/>
              </a:rPr>
              <a:t>Author:   George Washington </a:t>
            </a:r>
            <a:br>
              <a:rPr lang="en-US" dirty="0">
                <a:solidFill>
                  <a:srgbClr val="2C3346"/>
                </a:solidFill>
                <a:latin typeface="Verdana" panose="020B0604030504040204" pitchFamily="34" charset="0"/>
              </a:rPr>
            </a:br>
            <a:r>
              <a:rPr lang="en-US" dirty="0">
                <a:solidFill>
                  <a:srgbClr val="2C3346"/>
                </a:solidFill>
                <a:latin typeface="Verdana" panose="020B0604030504040204" pitchFamily="34" charset="0"/>
              </a:rPr>
              <a:t>Date:1786</a:t>
            </a:r>
          </a:p>
          <a:p>
            <a:r>
              <a:rPr lang="en-US" b="1" dirty="0">
                <a:solidFill>
                  <a:srgbClr val="2C3346"/>
                </a:solidFill>
                <a:latin typeface="Verdana" panose="020B0604030504040204" pitchFamily="34" charset="0"/>
              </a:rPr>
              <a:t>Annotation:</a:t>
            </a:r>
            <a:endParaRPr lang="en-US" dirty="0">
              <a:solidFill>
                <a:srgbClr val="2C3346"/>
              </a:solidFill>
              <a:latin typeface="Verdana" panose="020B0604030504040204" pitchFamily="34" charset="0"/>
            </a:endParaRPr>
          </a:p>
          <a:p>
            <a:r>
              <a:rPr lang="en-US" dirty="0">
                <a:solidFill>
                  <a:srgbClr val="2C3346"/>
                </a:solidFill>
                <a:latin typeface="Verdana" panose="020B0604030504040204" pitchFamily="34" charset="0"/>
              </a:rPr>
              <a:t>In this brief note, written at a time when he owned some 277 slaves, George Washington expresses his hopes for the gradual abolition of slavery. This letter not only reveals Washington's principles and distaste for slavery, but also an outlook shared by many of the founders, including many from the upper South. Many of the new nation's leaders desperately wanted to find </a:t>
            </a:r>
            <a:r>
              <a:rPr lang="en-US" dirty="0" err="1">
                <a:solidFill>
                  <a:srgbClr val="2C3346"/>
                </a:solidFill>
                <a:latin typeface="Verdana" panose="020B0604030504040204" pitchFamily="34" charset="0"/>
              </a:rPr>
              <a:t>gradualistic</a:t>
            </a:r>
            <a:r>
              <a:rPr lang="en-US" dirty="0">
                <a:solidFill>
                  <a:srgbClr val="2C3346"/>
                </a:solidFill>
                <a:latin typeface="Verdana" panose="020B0604030504040204" pitchFamily="34" charset="0"/>
              </a:rPr>
              <a:t> solutions to America's deepest-rooted problem. In his will, Washington provided for the emancipation of his slaves following his wife's death.</a:t>
            </a:r>
          </a:p>
          <a:p>
            <a:r>
              <a:rPr lang="en-US" dirty="0">
                <a:solidFill>
                  <a:srgbClr val="2C3346"/>
                </a:solidFill>
                <a:latin typeface="Verdana" panose="020B0604030504040204" pitchFamily="34" charset="0"/>
              </a:rPr>
              <a:t/>
            </a:r>
            <a:br>
              <a:rPr lang="en-US" dirty="0">
                <a:solidFill>
                  <a:srgbClr val="2C3346"/>
                </a:solidFill>
                <a:latin typeface="Verdana" panose="020B0604030504040204" pitchFamily="34" charset="0"/>
              </a:rPr>
            </a:br>
            <a:r>
              <a:rPr lang="en-US" b="1" dirty="0">
                <a:solidFill>
                  <a:srgbClr val="2C3346"/>
                </a:solidFill>
                <a:latin typeface="Verdana" panose="020B0604030504040204" pitchFamily="34" charset="0"/>
              </a:rPr>
              <a:t>Document:</a:t>
            </a:r>
            <a:endParaRPr lang="en-US" dirty="0">
              <a:solidFill>
                <a:srgbClr val="2C3346"/>
              </a:solidFill>
              <a:latin typeface="Verdana" panose="020B0604030504040204" pitchFamily="34" charset="0"/>
            </a:endParaRPr>
          </a:p>
          <a:p>
            <a:r>
              <a:rPr lang="en-US" dirty="0">
                <a:solidFill>
                  <a:srgbClr val="2C3346"/>
                </a:solidFill>
                <a:latin typeface="Verdana" panose="020B0604030504040204" pitchFamily="34" charset="0"/>
              </a:rPr>
              <a:t>...I never mean (unless some peculiar circumstances should compel me to it) to possess another slave by purchase; it being among my first wishes to see some plan adopted by the Legislature by which slavery in this Country may be abolished by slow, sure &amp; imperceptible degrees.</a:t>
            </a:r>
          </a:p>
          <a:p>
            <a:r>
              <a:rPr lang="en-US" dirty="0">
                <a:solidFill>
                  <a:srgbClr val="2C3346"/>
                </a:solidFill>
                <a:latin typeface="Verdana" panose="020B0604030504040204" pitchFamily="34" charset="0"/>
              </a:rPr>
              <a:t>Source: Gilder </a:t>
            </a:r>
            <a:r>
              <a:rPr lang="en-US" dirty="0" err="1">
                <a:solidFill>
                  <a:srgbClr val="2C3346"/>
                </a:solidFill>
                <a:latin typeface="Verdana" panose="020B0604030504040204" pitchFamily="34" charset="0"/>
              </a:rPr>
              <a:t>Lehrman</a:t>
            </a:r>
            <a:r>
              <a:rPr lang="en-US" dirty="0">
                <a:solidFill>
                  <a:srgbClr val="2C3346"/>
                </a:solidFill>
                <a:latin typeface="Verdana" panose="020B0604030504040204" pitchFamily="34" charset="0"/>
              </a:rPr>
              <a:t> Institute</a:t>
            </a:r>
          </a:p>
          <a:p>
            <a:r>
              <a:rPr lang="en-US" dirty="0">
                <a:solidFill>
                  <a:srgbClr val="2C3346"/>
                </a:solidFill>
                <a:latin typeface="Verdana" panose="020B0604030504040204" pitchFamily="34" charset="0"/>
              </a:rPr>
              <a:t>Additional information: George Washington to John Francis Mercer</a:t>
            </a:r>
            <a:endParaRPr lang="en-US" b="0" i="0" dirty="0">
              <a:solidFill>
                <a:srgbClr val="2C3346"/>
              </a:solidFill>
              <a:effectLst/>
              <a:latin typeface="Verdana" panose="020B0604030504040204" pitchFamily="34" charset="0"/>
            </a:endParaRPr>
          </a:p>
        </p:txBody>
      </p:sp>
      <p:pic>
        <p:nvPicPr>
          <p:cNvPr id="9" name="Picture 8"/>
          <p:cNvPicPr>
            <a:picLocks noChangeAspect="1"/>
          </p:cNvPicPr>
          <p:nvPr/>
        </p:nvPicPr>
        <p:blipFill rotWithShape="1">
          <a:blip r:embed="rId3"/>
          <a:srcRect l="29583" t="8038" r="29583" b="35185"/>
          <a:stretch/>
        </p:blipFill>
        <p:spPr>
          <a:xfrm>
            <a:off x="717884" y="76200"/>
            <a:ext cx="7848600" cy="6138683"/>
          </a:xfrm>
          <a:prstGeom prst="rect">
            <a:avLst/>
          </a:prstGeom>
        </p:spPr>
      </p:pic>
    </p:spTree>
    <p:extLst>
      <p:ext uri="{BB962C8B-B14F-4D97-AF65-F5344CB8AC3E}">
        <p14:creationId xmlns:p14="http://schemas.microsoft.com/office/powerpoint/2010/main" val="173800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2410361"/>
            <a:ext cx="9144000" cy="1938992"/>
          </a:xfrm>
          <a:prstGeom prst="rect">
            <a:avLst/>
          </a:prstGeom>
          <a:noFill/>
        </p:spPr>
        <p:txBody>
          <a:bodyPr wrap="square" rtlCol="0">
            <a:spAutoFit/>
          </a:bodyPr>
          <a:lstStyle/>
          <a:p>
            <a:pPr algn="ctr"/>
            <a:r>
              <a:rPr lang="en-US" sz="4000" b="1" dirty="0" smtClean="0">
                <a:solidFill>
                  <a:schemeClr val="bg1"/>
                </a:solidFill>
                <a:latin typeface="Augustus"/>
              </a:rPr>
              <a:t>Exhibit </a:t>
            </a:r>
            <a:r>
              <a:rPr lang="en-US" sz="4000" b="1" dirty="0">
                <a:solidFill>
                  <a:schemeClr val="bg1"/>
                </a:solidFill>
                <a:latin typeface="Augustus"/>
              </a:rPr>
              <a:t>E</a:t>
            </a:r>
            <a:r>
              <a:rPr lang="en-US" sz="4000" b="1" dirty="0" smtClean="0">
                <a:solidFill>
                  <a:schemeClr val="bg1"/>
                </a:solidFill>
                <a:latin typeface="Augustus"/>
              </a:rPr>
              <a:t>:</a:t>
            </a:r>
          </a:p>
          <a:p>
            <a:pPr algn="ctr"/>
            <a:r>
              <a:rPr lang="en-US" sz="4000" b="1" dirty="0" smtClean="0">
                <a:solidFill>
                  <a:schemeClr val="bg1"/>
                </a:solidFill>
                <a:latin typeface="Augustus"/>
              </a:rPr>
              <a:t>Modern Book</a:t>
            </a:r>
          </a:p>
          <a:p>
            <a:pPr algn="ctr"/>
            <a:r>
              <a:rPr lang="en-US" sz="4000" b="1" dirty="0" smtClean="0">
                <a:solidFill>
                  <a:schemeClr val="bg1"/>
                </a:solidFill>
                <a:latin typeface="Augustus"/>
              </a:rPr>
              <a:t>(2006)</a:t>
            </a:r>
            <a:endParaRPr lang="en-US" sz="4000" b="1" dirty="0">
              <a:solidFill>
                <a:schemeClr val="bg1"/>
              </a:solidFill>
              <a:latin typeface="Augustus"/>
            </a:endParaRPr>
          </a:p>
        </p:txBody>
      </p:sp>
    </p:spTree>
    <p:extLst>
      <p:ext uri="{BB962C8B-B14F-4D97-AF65-F5344CB8AC3E}">
        <p14:creationId xmlns:p14="http://schemas.microsoft.com/office/powerpoint/2010/main" val="1684677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2208074"/>
            <a:ext cx="9144000" cy="1323439"/>
          </a:xfrm>
          <a:prstGeom prst="rect">
            <a:avLst/>
          </a:prstGeom>
          <a:noFill/>
        </p:spPr>
        <p:txBody>
          <a:bodyPr wrap="square" rtlCol="0">
            <a:spAutoFit/>
          </a:bodyPr>
          <a:lstStyle/>
          <a:p>
            <a:pPr algn="ctr"/>
            <a:r>
              <a:rPr lang="en-US" sz="4000" b="1" dirty="0" smtClean="0">
                <a:solidFill>
                  <a:schemeClr val="bg1"/>
                </a:solidFill>
                <a:latin typeface="Augustus"/>
              </a:rPr>
              <a:t>Exhibit M:</a:t>
            </a:r>
          </a:p>
          <a:p>
            <a:pPr algn="ctr"/>
            <a:r>
              <a:rPr lang="en-US" sz="4000" b="1" dirty="0" smtClean="0">
                <a:solidFill>
                  <a:schemeClr val="bg1"/>
                </a:solidFill>
                <a:latin typeface="Augustus"/>
              </a:rPr>
              <a:t>Modern book</a:t>
            </a:r>
            <a:endParaRPr lang="en-US" sz="4000" b="1" dirty="0">
              <a:solidFill>
                <a:schemeClr val="bg1"/>
              </a:solidFill>
              <a:latin typeface="Augustus"/>
            </a:endParaRPr>
          </a:p>
        </p:txBody>
      </p:sp>
      <p:pic>
        <p:nvPicPr>
          <p:cNvPr id="2050" name="Picture 2" descr="http://jblopen.com/images/blog/wikibooks-ope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6" b="100000" l="9975" r="96017"/>
                    </a14:imgEffect>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76913" y="-396803"/>
            <a:ext cx="8538487" cy="7254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57200" y="915418"/>
            <a:ext cx="8382000" cy="420115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dirty="0" smtClean="0"/>
              <a:t>Americans believed in George Washington. They saw him as an honest leader and a hero of the Revolution. Many believed he should be the first U.S. president. Washington had been looking forward to retirement and a quiet life on his Virginia farm. When he hesitated at becoming a candidate for the presidency, his friends convinced him to run. Fellow politician </a:t>
            </a:r>
            <a:r>
              <a:rPr lang="en-US" sz="2400" dirty="0" err="1" smtClean="0"/>
              <a:t>Gouverneur</a:t>
            </a:r>
            <a:r>
              <a:rPr lang="en-US" sz="2400" dirty="0" smtClean="0"/>
              <a:t> Morris told him, “Should the idea prevail [win] that you would not accept the presidency, it should prove fatal… to the new government.” Morris concluded confidently, “Of all men, you are the best fitted to fill that office.”</a:t>
            </a:r>
            <a:endParaRPr lang="en-US" sz="24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b="1" i="1" dirty="0" smtClean="0">
                <a:solidFill>
                  <a:schemeClr val="tx1"/>
                </a:solidFill>
                <a:latin typeface="Arial" pitchFamily="34" charset="0"/>
                <a:ea typeface="Times New Roman" pitchFamily="18" charset="0"/>
                <a:cs typeface="Times New Roman" pitchFamily="18" charset="0"/>
              </a:rPr>
              <a:t>Source: </a:t>
            </a:r>
            <a:r>
              <a:rPr lang="en-GB" altLang="en-US" b="1" i="1" dirty="0" err="1" smtClean="0">
                <a:solidFill>
                  <a:schemeClr val="tx1"/>
                </a:solidFill>
                <a:latin typeface="Arial" pitchFamily="34" charset="0"/>
                <a:ea typeface="Times New Roman" pitchFamily="18" charset="0"/>
                <a:cs typeface="Times New Roman" pitchFamily="18" charset="0"/>
              </a:rPr>
              <a:t>Deverell</a:t>
            </a:r>
            <a:r>
              <a:rPr lang="en-GB" altLang="en-US" b="1" i="1" dirty="0" smtClean="0">
                <a:solidFill>
                  <a:schemeClr val="tx1"/>
                </a:solidFill>
                <a:latin typeface="Arial" pitchFamily="34" charset="0"/>
                <a:ea typeface="Times New Roman" pitchFamily="18" charset="0"/>
                <a:cs typeface="Times New Roman" pitchFamily="18" charset="0"/>
              </a:rPr>
              <a:t> and White, United State History, 2006</a:t>
            </a:r>
            <a:endParaRPr kumimoji="0" lang="en-GB"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spTree>
    <p:extLst>
      <p:ext uri="{BB962C8B-B14F-4D97-AF65-F5344CB8AC3E}">
        <p14:creationId xmlns:p14="http://schemas.microsoft.com/office/powerpoint/2010/main" val="21155391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1143000"/>
            <a:ext cx="9144000" cy="3170099"/>
          </a:xfrm>
          <a:prstGeom prst="rect">
            <a:avLst/>
          </a:prstGeom>
          <a:noFill/>
        </p:spPr>
        <p:txBody>
          <a:bodyPr wrap="square" rtlCol="0">
            <a:spAutoFit/>
          </a:bodyPr>
          <a:lstStyle/>
          <a:p>
            <a:pPr algn="ctr"/>
            <a:r>
              <a:rPr lang="en-US" sz="4000" b="1" dirty="0" smtClean="0">
                <a:solidFill>
                  <a:schemeClr val="bg1"/>
                </a:solidFill>
                <a:latin typeface="Augustus"/>
              </a:rPr>
              <a:t>Exhibit F:</a:t>
            </a:r>
          </a:p>
          <a:p>
            <a:pPr algn="ctr"/>
            <a:r>
              <a:rPr lang="en-US" sz="4000" b="1" dirty="0" smtClean="0">
                <a:solidFill>
                  <a:schemeClr val="bg1"/>
                </a:solidFill>
                <a:latin typeface="Augustus"/>
              </a:rPr>
              <a:t>“</a:t>
            </a:r>
            <a:r>
              <a:rPr lang="en-US" sz="4000" b="1" i="1" dirty="0" smtClean="0">
                <a:solidFill>
                  <a:schemeClr val="bg1"/>
                </a:solidFill>
                <a:latin typeface="Augustus"/>
              </a:rPr>
              <a:t>Washington Crossing the Delaware</a:t>
            </a:r>
            <a:r>
              <a:rPr lang="en-US" sz="4000" b="1" dirty="0" smtClean="0">
                <a:solidFill>
                  <a:schemeClr val="bg1"/>
                </a:solidFill>
                <a:latin typeface="Augustus"/>
              </a:rPr>
              <a:t>” </a:t>
            </a:r>
          </a:p>
          <a:p>
            <a:pPr algn="ctr"/>
            <a:r>
              <a:rPr lang="en-US" sz="4000" b="1" dirty="0" smtClean="0">
                <a:solidFill>
                  <a:schemeClr val="bg1"/>
                </a:solidFill>
                <a:latin typeface="Augustus"/>
              </a:rPr>
              <a:t>Painting by William Hole    c. 1900 A.D.</a:t>
            </a:r>
            <a:endParaRPr lang="en-US" sz="4000" b="1" dirty="0">
              <a:solidFill>
                <a:schemeClr val="bg1"/>
              </a:solidFill>
              <a:latin typeface="Augustus"/>
            </a:endParaRPr>
          </a:p>
        </p:txBody>
      </p:sp>
    </p:spTree>
    <p:extLst>
      <p:ext uri="{BB962C8B-B14F-4D97-AF65-F5344CB8AC3E}">
        <p14:creationId xmlns:p14="http://schemas.microsoft.com/office/powerpoint/2010/main" val="3657113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pic>
        <p:nvPicPr>
          <p:cNvPr id="1026" name="Picture 2" descr="http://nolanimrod.com/wp-content/uploads/2010/12/Washington-Crossing-the-Dela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78825" cy="5629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2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1143000"/>
            <a:ext cx="9144000" cy="1938992"/>
          </a:xfrm>
          <a:prstGeom prst="rect">
            <a:avLst/>
          </a:prstGeom>
          <a:noFill/>
        </p:spPr>
        <p:txBody>
          <a:bodyPr wrap="square" rtlCol="0">
            <a:spAutoFit/>
          </a:bodyPr>
          <a:lstStyle/>
          <a:p>
            <a:pPr algn="ctr"/>
            <a:r>
              <a:rPr lang="en-US" sz="4000" b="1" dirty="0" smtClean="0">
                <a:solidFill>
                  <a:schemeClr val="bg1"/>
                </a:solidFill>
                <a:latin typeface="Augustus"/>
              </a:rPr>
              <a:t>Exhibit G:</a:t>
            </a:r>
          </a:p>
          <a:p>
            <a:pPr algn="ctr"/>
            <a:r>
              <a:rPr lang="en-US" sz="4000" b="1" dirty="0" smtClean="0">
                <a:solidFill>
                  <a:schemeClr val="bg1"/>
                </a:solidFill>
                <a:latin typeface="Augustus"/>
              </a:rPr>
              <a:t>Scene from “The Crossing” 2000 A.D.</a:t>
            </a:r>
            <a:endParaRPr lang="en-US" sz="4000" b="1" dirty="0">
              <a:solidFill>
                <a:schemeClr val="bg1"/>
              </a:solidFill>
              <a:latin typeface="Augustus"/>
            </a:endParaRPr>
          </a:p>
        </p:txBody>
      </p:sp>
    </p:spTree>
    <p:extLst>
      <p:ext uri="{BB962C8B-B14F-4D97-AF65-F5344CB8AC3E}">
        <p14:creationId xmlns:p14="http://schemas.microsoft.com/office/powerpoint/2010/main" val="293986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sp>
        <p:nvSpPr>
          <p:cNvPr id="3" name="Rectangle 2"/>
          <p:cNvSpPr/>
          <p:nvPr/>
        </p:nvSpPr>
        <p:spPr>
          <a:xfrm>
            <a:off x="2057400" y="1676400"/>
            <a:ext cx="5486400" cy="2554545"/>
          </a:xfrm>
          <a:prstGeom prst="rect">
            <a:avLst/>
          </a:prstGeom>
        </p:spPr>
        <p:txBody>
          <a:bodyPr wrap="square">
            <a:spAutoFit/>
          </a:bodyPr>
          <a:lstStyle/>
          <a:p>
            <a:pPr algn="ctr"/>
            <a:r>
              <a:rPr lang="en-US" sz="3200" dirty="0" smtClean="0">
                <a:solidFill>
                  <a:srgbClr val="FF0000"/>
                </a:solidFill>
              </a:rPr>
              <a:t>Watch from beginning to min </a:t>
            </a:r>
            <a:r>
              <a:rPr lang="en-US" sz="3200" dirty="0" smtClean="0">
                <a:solidFill>
                  <a:srgbClr val="FF0000"/>
                </a:solidFill>
                <a:effectLst>
                  <a:glow rad="228600">
                    <a:schemeClr val="accent3">
                      <a:satMod val="175000"/>
                      <a:alpha val="40000"/>
                    </a:schemeClr>
                  </a:glow>
                </a:effectLst>
              </a:rPr>
              <a:t>3.20</a:t>
            </a:r>
            <a:endParaRPr lang="en-US" sz="3200" dirty="0" smtClean="0">
              <a:solidFill>
                <a:srgbClr val="FF0000"/>
              </a:solidFill>
              <a:effectLst>
                <a:glow rad="228600">
                  <a:schemeClr val="accent3">
                    <a:satMod val="175000"/>
                    <a:alpha val="40000"/>
                  </a:schemeClr>
                </a:glow>
              </a:effectLst>
              <a:hlinkClick r:id="rId2"/>
            </a:endParaRPr>
          </a:p>
          <a:p>
            <a:r>
              <a:rPr lang="en-US" sz="3200" dirty="0" smtClean="0">
                <a:hlinkClick r:id="rId2"/>
              </a:rPr>
              <a:t>https</a:t>
            </a:r>
            <a:r>
              <a:rPr lang="en-US" sz="3200" dirty="0">
                <a:hlinkClick r:id="rId2"/>
              </a:rPr>
              <a:t>://</a:t>
            </a:r>
            <a:r>
              <a:rPr lang="en-US" sz="3200" dirty="0" smtClean="0">
                <a:hlinkClick r:id="rId2"/>
              </a:rPr>
              <a:t>www.youtube.com/watch?v=WqitLNTTUzc</a:t>
            </a:r>
            <a:endParaRPr lang="en-US" sz="3200" dirty="0" smtClean="0"/>
          </a:p>
          <a:p>
            <a:endParaRPr lang="en-US" sz="3200" dirty="0"/>
          </a:p>
        </p:txBody>
      </p:sp>
    </p:spTree>
    <p:extLst>
      <p:ext uri="{BB962C8B-B14F-4D97-AF65-F5344CB8AC3E}">
        <p14:creationId xmlns:p14="http://schemas.microsoft.com/office/powerpoint/2010/main" val="41643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28800" y="295870"/>
            <a:ext cx="6172200" cy="923330"/>
          </a:xfrm>
          <a:prstGeom prst="rect">
            <a:avLst/>
          </a:prstGeom>
          <a:noFill/>
        </p:spPr>
        <p:txBody>
          <a:bodyPr wrap="square" rtlCol="0">
            <a:spAutoFit/>
          </a:bodyPr>
          <a:lstStyle/>
          <a:p>
            <a:pPr algn="ctr"/>
            <a:r>
              <a:rPr lang="en-US" sz="5400" dirty="0" smtClean="0">
                <a:solidFill>
                  <a:prstClr val="white"/>
                </a:solidFill>
                <a:latin typeface="Augustus"/>
                <a:cs typeface="Aharoni" panose="02010803020104030203" pitchFamily="2" charset="-79"/>
              </a:rPr>
              <a:t>Instructions</a:t>
            </a:r>
            <a:endParaRPr lang="en-US" sz="5400" dirty="0">
              <a:solidFill>
                <a:prstClr val="white"/>
              </a:solidFill>
              <a:latin typeface="Augustus"/>
              <a:cs typeface="Aharoni" panose="02010803020104030203" pitchFamily="2" charset="-79"/>
            </a:endParaRPr>
          </a:p>
        </p:txBody>
      </p:sp>
      <p:sp>
        <p:nvSpPr>
          <p:cNvPr id="6" name="TextBox 5"/>
          <p:cNvSpPr txBox="1"/>
          <p:nvPr/>
        </p:nvSpPr>
        <p:spPr>
          <a:xfrm>
            <a:off x="228600" y="1295400"/>
            <a:ext cx="8686800" cy="6063198"/>
          </a:xfrm>
          <a:prstGeom prst="rect">
            <a:avLst/>
          </a:prstGeom>
          <a:noFill/>
        </p:spPr>
        <p:txBody>
          <a:bodyPr wrap="square" rtlCol="0">
            <a:spAutoFit/>
          </a:bodyPr>
          <a:lstStyle/>
          <a:p>
            <a:pPr marL="457200" indent="-457200">
              <a:buFontTx/>
              <a:buChar char="-"/>
            </a:pPr>
            <a:r>
              <a:rPr lang="en-US" sz="2800" b="1" dirty="0" smtClean="0">
                <a:solidFill>
                  <a:prstClr val="white"/>
                </a:solidFill>
              </a:rPr>
              <a:t>Add up all of your rating numbers from the exhibits. </a:t>
            </a:r>
            <a:r>
              <a:rPr lang="en-US" sz="2800" b="1" dirty="0">
                <a:solidFill>
                  <a:prstClr val="white"/>
                </a:solidFill>
              </a:rPr>
              <a:t>If your rating is positive he </a:t>
            </a:r>
            <a:r>
              <a:rPr lang="en-US" sz="2800" b="1" dirty="0" smtClean="0">
                <a:solidFill>
                  <a:prstClr val="white"/>
                </a:solidFill>
              </a:rPr>
              <a:t>deserves to be on the dollar. </a:t>
            </a:r>
            <a:r>
              <a:rPr lang="en-US" sz="2800" b="1" dirty="0">
                <a:solidFill>
                  <a:prstClr val="white"/>
                </a:solidFill>
              </a:rPr>
              <a:t>If it is negative he </a:t>
            </a:r>
            <a:r>
              <a:rPr lang="en-US" sz="2800" b="1" dirty="0" smtClean="0">
                <a:solidFill>
                  <a:prstClr val="white"/>
                </a:solidFill>
              </a:rPr>
              <a:t>does not.</a:t>
            </a:r>
          </a:p>
          <a:p>
            <a:pPr marL="457200" indent="-457200">
              <a:buFontTx/>
              <a:buChar char="-"/>
            </a:pPr>
            <a:r>
              <a:rPr lang="en-US" sz="2800" b="1" dirty="0" smtClean="0">
                <a:solidFill>
                  <a:prstClr val="white"/>
                </a:solidFill>
              </a:rPr>
              <a:t>Write an </a:t>
            </a:r>
            <a:r>
              <a:rPr lang="en-US" sz="3200" b="1" dirty="0" smtClean="0">
                <a:solidFill>
                  <a:prstClr val="white"/>
                </a:solidFill>
              </a:rPr>
              <a:t>ARE </a:t>
            </a:r>
            <a:r>
              <a:rPr lang="en-US" sz="2800" b="1" dirty="0" smtClean="0">
                <a:solidFill>
                  <a:prstClr val="white"/>
                </a:solidFill>
              </a:rPr>
              <a:t>answering: </a:t>
            </a:r>
            <a:r>
              <a:rPr lang="en-US" sz="2800" b="1" dirty="0" smtClean="0">
                <a:solidFill>
                  <a:srgbClr val="FF0000"/>
                </a:solidFill>
              </a:rPr>
              <a:t>“Does George Washington deserve to be on the one dollar bill?”</a:t>
            </a:r>
          </a:p>
          <a:p>
            <a:endParaRPr lang="en-US" sz="2800" b="1" dirty="0" smtClean="0">
              <a:solidFill>
                <a:prstClr val="white"/>
              </a:solidFill>
            </a:endParaRPr>
          </a:p>
          <a:p>
            <a:pPr marL="457200" indent="-457200">
              <a:buFontTx/>
              <a:buChar char="-"/>
            </a:pPr>
            <a:r>
              <a:rPr lang="en-US" sz="4000" b="1" dirty="0" smtClean="0">
                <a:solidFill>
                  <a:prstClr val="white"/>
                </a:solidFill>
              </a:rPr>
              <a:t>A</a:t>
            </a:r>
            <a:r>
              <a:rPr lang="en-US" sz="3200" dirty="0" smtClean="0">
                <a:solidFill>
                  <a:prstClr val="white"/>
                </a:solidFill>
              </a:rPr>
              <a:t>ssertion- Washington </a:t>
            </a:r>
            <a:r>
              <a:rPr lang="en-US" sz="3200" u="sng" dirty="0" smtClean="0">
                <a:solidFill>
                  <a:prstClr val="white"/>
                </a:solidFill>
              </a:rPr>
              <a:t>does/does not</a:t>
            </a:r>
            <a:r>
              <a:rPr lang="en-US" sz="3200" dirty="0" smtClean="0">
                <a:solidFill>
                  <a:prstClr val="white"/>
                </a:solidFill>
              </a:rPr>
              <a:t> deserve to be on the one dollar bill.</a:t>
            </a:r>
          </a:p>
          <a:p>
            <a:pPr marL="457200" indent="-457200">
              <a:buFontTx/>
              <a:buChar char="-"/>
            </a:pPr>
            <a:r>
              <a:rPr lang="en-US" sz="4000" b="1" dirty="0" smtClean="0">
                <a:solidFill>
                  <a:prstClr val="white"/>
                </a:solidFill>
              </a:rPr>
              <a:t>R</a:t>
            </a:r>
            <a:r>
              <a:rPr lang="en-US" sz="3200" dirty="0" smtClean="0">
                <a:solidFill>
                  <a:prstClr val="white"/>
                </a:solidFill>
              </a:rPr>
              <a:t>eason- </a:t>
            </a:r>
            <a:r>
              <a:rPr lang="en-US" sz="3200" dirty="0">
                <a:solidFill>
                  <a:prstClr val="white"/>
                </a:solidFill>
              </a:rPr>
              <a:t>T</a:t>
            </a:r>
            <a:r>
              <a:rPr lang="en-US" sz="3200" dirty="0" smtClean="0">
                <a:solidFill>
                  <a:prstClr val="white"/>
                </a:solidFill>
              </a:rPr>
              <a:t>he evidence shows…</a:t>
            </a:r>
          </a:p>
          <a:p>
            <a:pPr marL="457200" indent="-457200">
              <a:buFontTx/>
              <a:buChar char="-"/>
            </a:pPr>
            <a:r>
              <a:rPr lang="en-US" sz="4000" b="1" dirty="0" smtClean="0">
                <a:solidFill>
                  <a:prstClr val="white"/>
                </a:solidFill>
              </a:rPr>
              <a:t>E</a:t>
            </a:r>
            <a:r>
              <a:rPr lang="en-US" sz="3200" dirty="0" smtClean="0">
                <a:solidFill>
                  <a:prstClr val="white"/>
                </a:solidFill>
              </a:rPr>
              <a:t>vidence x 2- This is proven by exhibit ____ which shows _______ and exhibit ___ …</a:t>
            </a:r>
            <a:endParaRPr lang="en-US" sz="3200" dirty="0">
              <a:solidFill>
                <a:prstClr val="white"/>
              </a:solidFill>
            </a:endParaRPr>
          </a:p>
          <a:p>
            <a:endParaRPr lang="en-US" sz="3200" dirty="0">
              <a:solidFill>
                <a:prstClr val="white"/>
              </a:solidFill>
            </a:endParaRPr>
          </a:p>
        </p:txBody>
      </p:sp>
    </p:spTree>
    <p:extLst>
      <p:ext uri="{BB962C8B-B14F-4D97-AF65-F5344CB8AC3E}">
        <p14:creationId xmlns:p14="http://schemas.microsoft.com/office/powerpoint/2010/main" val="26802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28800" y="295870"/>
            <a:ext cx="6172200" cy="923330"/>
          </a:xfrm>
          <a:prstGeom prst="rect">
            <a:avLst/>
          </a:prstGeom>
          <a:noFill/>
        </p:spPr>
        <p:txBody>
          <a:bodyPr wrap="square" rtlCol="0">
            <a:spAutoFit/>
          </a:bodyPr>
          <a:lstStyle/>
          <a:p>
            <a:pPr algn="ctr"/>
            <a:r>
              <a:rPr lang="en-US" sz="5400" dirty="0" smtClean="0">
                <a:solidFill>
                  <a:schemeClr val="bg1"/>
                </a:solidFill>
                <a:latin typeface="Augustus"/>
                <a:cs typeface="Aharoni" panose="02010803020104030203" pitchFamily="2" charset="-79"/>
              </a:rPr>
              <a:t>Instructions</a:t>
            </a:r>
            <a:endParaRPr lang="en-US" sz="5400" dirty="0">
              <a:solidFill>
                <a:schemeClr val="bg1"/>
              </a:solidFill>
              <a:latin typeface="Augustus"/>
              <a:cs typeface="Aharoni" panose="02010803020104030203" pitchFamily="2" charset="-79"/>
            </a:endParaRPr>
          </a:p>
        </p:txBody>
      </p:sp>
      <p:sp>
        <p:nvSpPr>
          <p:cNvPr id="6" name="TextBox 5"/>
          <p:cNvSpPr txBox="1"/>
          <p:nvPr/>
        </p:nvSpPr>
        <p:spPr>
          <a:xfrm>
            <a:off x="76200" y="1295400"/>
            <a:ext cx="8839200" cy="6001643"/>
          </a:xfrm>
          <a:prstGeom prst="rect">
            <a:avLst/>
          </a:prstGeom>
          <a:noFill/>
        </p:spPr>
        <p:txBody>
          <a:bodyPr wrap="square" rtlCol="0">
            <a:spAutoFit/>
          </a:bodyPr>
          <a:lstStyle/>
          <a:p>
            <a:r>
              <a:rPr lang="en-US" sz="3200" dirty="0" smtClean="0">
                <a:solidFill>
                  <a:schemeClr val="bg1"/>
                </a:solidFill>
              </a:rPr>
              <a:t>- Rate each of the following exhibits based on how well it supports the statement:</a:t>
            </a:r>
          </a:p>
          <a:p>
            <a:r>
              <a:rPr lang="en-US" sz="3200" dirty="0" smtClean="0">
                <a:solidFill>
                  <a:srgbClr val="FF0000"/>
                </a:solidFill>
              </a:rPr>
              <a:t>“George Washington deserves to be on the one-dollar bill.”</a:t>
            </a:r>
            <a:endParaRPr lang="en-US" sz="3200" dirty="0">
              <a:solidFill>
                <a:srgbClr val="FF0000"/>
              </a:solidFill>
            </a:endParaRPr>
          </a:p>
          <a:p>
            <a:r>
              <a:rPr lang="en-US" sz="3200" dirty="0" smtClean="0">
                <a:solidFill>
                  <a:schemeClr val="bg1"/>
                </a:solidFill>
              </a:rPr>
              <a:t>-Each exhibit is rated </a:t>
            </a:r>
            <a:r>
              <a:rPr lang="en-US" sz="3200" dirty="0">
                <a:solidFill>
                  <a:schemeClr val="bg1"/>
                </a:solidFill>
              </a:rPr>
              <a:t>from -2 </a:t>
            </a:r>
            <a:r>
              <a:rPr lang="en-US" sz="3200" dirty="0" smtClean="0">
                <a:solidFill>
                  <a:schemeClr val="bg1"/>
                </a:solidFill>
              </a:rPr>
              <a:t>(very against the statement) to </a:t>
            </a:r>
            <a:r>
              <a:rPr lang="en-US" sz="3200" dirty="0">
                <a:solidFill>
                  <a:schemeClr val="bg1"/>
                </a:solidFill>
              </a:rPr>
              <a:t>+ 2 </a:t>
            </a:r>
            <a:r>
              <a:rPr lang="en-US" sz="3200" dirty="0" smtClean="0">
                <a:solidFill>
                  <a:schemeClr val="bg1"/>
                </a:solidFill>
              </a:rPr>
              <a:t>(very supportive of the statement)</a:t>
            </a:r>
            <a:endParaRPr lang="en-US" sz="3200" dirty="0">
              <a:solidFill>
                <a:schemeClr val="bg1"/>
              </a:solidFill>
            </a:endParaRPr>
          </a:p>
          <a:p>
            <a:r>
              <a:rPr lang="en-US" sz="3200" dirty="0" smtClean="0">
                <a:solidFill>
                  <a:schemeClr val="bg1"/>
                </a:solidFill>
              </a:rPr>
              <a:t>-A rating of 0 means the source is not useful in either case</a:t>
            </a:r>
            <a:endParaRPr lang="en-US" sz="3200" dirty="0">
              <a:solidFill>
                <a:schemeClr val="bg1"/>
              </a:solidFill>
            </a:endParaRPr>
          </a:p>
          <a:p>
            <a:r>
              <a:rPr lang="en-US" sz="3200" dirty="0" smtClean="0">
                <a:solidFill>
                  <a:schemeClr val="bg1"/>
                </a:solidFill>
              </a:rPr>
              <a:t>-For each write one or two sentences defending your rating.</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42757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Set up your paper into columns like this:</a:t>
            </a:r>
            <a:endParaRPr lang="en-US" sz="3600" dirty="0"/>
          </a:p>
        </p:txBody>
      </p:sp>
      <p:cxnSp>
        <p:nvCxnSpPr>
          <p:cNvPr id="5" name="Straight Connector 4"/>
          <p:cNvCxnSpPr/>
          <p:nvPr/>
        </p:nvCxnSpPr>
        <p:spPr>
          <a:xfrm>
            <a:off x="609600" y="1981200"/>
            <a:ext cx="7848600"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914400" y="1600200"/>
            <a:ext cx="1600200" cy="369332"/>
          </a:xfrm>
          <a:prstGeom prst="rect">
            <a:avLst/>
          </a:prstGeom>
          <a:noFill/>
        </p:spPr>
        <p:txBody>
          <a:bodyPr wrap="square" rtlCol="0">
            <a:spAutoFit/>
          </a:bodyPr>
          <a:lstStyle/>
          <a:p>
            <a:r>
              <a:rPr lang="en-US" dirty="0" smtClean="0"/>
              <a:t>Exhibit </a:t>
            </a:r>
            <a:endParaRPr lang="en-US" dirty="0"/>
          </a:p>
        </p:txBody>
      </p:sp>
      <p:sp>
        <p:nvSpPr>
          <p:cNvPr id="7" name="TextBox 6"/>
          <p:cNvSpPr txBox="1"/>
          <p:nvPr/>
        </p:nvSpPr>
        <p:spPr>
          <a:xfrm>
            <a:off x="2438400" y="1600200"/>
            <a:ext cx="1600200" cy="369332"/>
          </a:xfrm>
          <a:prstGeom prst="rect">
            <a:avLst/>
          </a:prstGeom>
          <a:noFill/>
        </p:spPr>
        <p:txBody>
          <a:bodyPr wrap="square" rtlCol="0">
            <a:spAutoFit/>
          </a:bodyPr>
          <a:lstStyle/>
          <a:p>
            <a:r>
              <a:rPr lang="en-US" dirty="0" smtClean="0"/>
              <a:t>Rating </a:t>
            </a:r>
            <a:endParaRPr lang="en-US" dirty="0"/>
          </a:p>
        </p:txBody>
      </p:sp>
      <p:sp>
        <p:nvSpPr>
          <p:cNvPr id="8" name="TextBox 7"/>
          <p:cNvSpPr txBox="1"/>
          <p:nvPr/>
        </p:nvSpPr>
        <p:spPr>
          <a:xfrm>
            <a:off x="5029200" y="1611868"/>
            <a:ext cx="1600200" cy="369332"/>
          </a:xfrm>
          <a:prstGeom prst="rect">
            <a:avLst/>
          </a:prstGeom>
          <a:noFill/>
        </p:spPr>
        <p:txBody>
          <a:bodyPr wrap="square" rtlCol="0">
            <a:spAutoFit/>
          </a:bodyPr>
          <a:lstStyle/>
          <a:p>
            <a:r>
              <a:rPr lang="en-US" dirty="0" smtClean="0"/>
              <a:t>Why? </a:t>
            </a:r>
            <a:endParaRPr lang="en-US" dirty="0"/>
          </a:p>
        </p:txBody>
      </p:sp>
      <p:cxnSp>
        <p:nvCxnSpPr>
          <p:cNvPr id="9" name="Straight Connector 8"/>
          <p:cNvCxnSpPr/>
          <p:nvPr/>
        </p:nvCxnSpPr>
        <p:spPr>
          <a:xfrm>
            <a:off x="2209800" y="1600200"/>
            <a:ext cx="0" cy="44958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352800" y="1600200"/>
            <a:ext cx="0" cy="44958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33400" y="2133600"/>
            <a:ext cx="1600200" cy="646331"/>
          </a:xfrm>
          <a:prstGeom prst="rect">
            <a:avLst/>
          </a:prstGeom>
          <a:noFill/>
        </p:spPr>
        <p:txBody>
          <a:bodyPr wrap="square" rtlCol="0">
            <a:spAutoFit/>
          </a:bodyPr>
          <a:lstStyle/>
          <a:p>
            <a:r>
              <a:rPr lang="en-US" dirty="0" smtClean="0"/>
              <a:t>Z – Photograph</a:t>
            </a:r>
          </a:p>
          <a:p>
            <a:r>
              <a:rPr lang="en-US" dirty="0" smtClean="0"/>
              <a:t>of forest</a:t>
            </a:r>
            <a:endParaRPr lang="en-US" dirty="0"/>
          </a:p>
        </p:txBody>
      </p:sp>
      <p:sp>
        <p:nvSpPr>
          <p:cNvPr id="14" name="TextBox 13"/>
          <p:cNvSpPr txBox="1"/>
          <p:nvPr/>
        </p:nvSpPr>
        <p:spPr>
          <a:xfrm>
            <a:off x="2514600" y="2133600"/>
            <a:ext cx="1600200" cy="369332"/>
          </a:xfrm>
          <a:prstGeom prst="rect">
            <a:avLst/>
          </a:prstGeom>
          <a:noFill/>
        </p:spPr>
        <p:txBody>
          <a:bodyPr wrap="square" rtlCol="0">
            <a:spAutoFit/>
          </a:bodyPr>
          <a:lstStyle/>
          <a:p>
            <a:r>
              <a:rPr lang="en-US" dirty="0" smtClean="0"/>
              <a:t>+1</a:t>
            </a:r>
            <a:endParaRPr lang="en-US" dirty="0"/>
          </a:p>
        </p:txBody>
      </p:sp>
      <p:sp>
        <p:nvSpPr>
          <p:cNvPr id="15" name="TextBox 14"/>
          <p:cNvSpPr txBox="1"/>
          <p:nvPr/>
        </p:nvSpPr>
        <p:spPr>
          <a:xfrm>
            <a:off x="3429000" y="2124670"/>
            <a:ext cx="5181600" cy="923330"/>
          </a:xfrm>
          <a:prstGeom prst="rect">
            <a:avLst/>
          </a:prstGeom>
          <a:noFill/>
        </p:spPr>
        <p:txBody>
          <a:bodyPr wrap="square" rtlCol="0">
            <a:spAutoFit/>
          </a:bodyPr>
          <a:lstStyle/>
          <a:p>
            <a:r>
              <a:rPr lang="en-US" dirty="0" smtClean="0"/>
              <a:t>Stories of bigfoot often say he lives in the forest. This is actually a forest so the stories are somewhat believable.</a:t>
            </a:r>
            <a:endParaRPr lang="en-US" dirty="0"/>
          </a:p>
        </p:txBody>
      </p:sp>
      <p:cxnSp>
        <p:nvCxnSpPr>
          <p:cNvPr id="16" name="Straight Connector 15"/>
          <p:cNvCxnSpPr/>
          <p:nvPr/>
        </p:nvCxnSpPr>
        <p:spPr>
          <a:xfrm>
            <a:off x="609600" y="3124200"/>
            <a:ext cx="7848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61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en-US" dirty="0" smtClean="0"/>
              <a:t>Not all evidence is equally important. Part of drawing a conclusion is determining how much weight you give to each bit of information.</a:t>
            </a:r>
            <a:endParaRPr lang="en-US" dirty="0"/>
          </a:p>
        </p:txBody>
      </p:sp>
      <p:sp>
        <p:nvSpPr>
          <p:cNvPr id="4" name="Isosceles Triangle 3"/>
          <p:cNvSpPr/>
          <p:nvPr/>
        </p:nvSpPr>
        <p:spPr>
          <a:xfrm>
            <a:off x="3620145" y="4355669"/>
            <a:ext cx="17526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38200" y="4340171"/>
            <a:ext cx="73164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563070"/>
            <a:ext cx="1143000" cy="923330"/>
          </a:xfrm>
          <a:prstGeom prst="rect">
            <a:avLst/>
          </a:prstGeom>
          <a:noFill/>
        </p:spPr>
        <p:txBody>
          <a:bodyPr wrap="square" rtlCol="0">
            <a:spAutoFit/>
          </a:bodyPr>
          <a:lstStyle/>
          <a:p>
            <a:pPr algn="ctr"/>
            <a:r>
              <a:rPr lang="en-US" b="1" dirty="0" smtClean="0"/>
              <a:t>-2</a:t>
            </a:r>
          </a:p>
          <a:p>
            <a:pPr algn="ctr"/>
            <a:r>
              <a:rPr lang="en-US" b="1" dirty="0" smtClean="0"/>
              <a:t>Heavily against</a:t>
            </a:r>
            <a:endParaRPr lang="en-US" b="1" dirty="0"/>
          </a:p>
        </p:txBody>
      </p:sp>
      <p:sp>
        <p:nvSpPr>
          <p:cNvPr id="9" name="TextBox 8"/>
          <p:cNvSpPr txBox="1"/>
          <p:nvPr/>
        </p:nvSpPr>
        <p:spPr>
          <a:xfrm>
            <a:off x="2057400" y="4563070"/>
            <a:ext cx="1143000" cy="923330"/>
          </a:xfrm>
          <a:prstGeom prst="rect">
            <a:avLst/>
          </a:prstGeom>
          <a:noFill/>
        </p:spPr>
        <p:txBody>
          <a:bodyPr wrap="square" rtlCol="0">
            <a:spAutoFit/>
          </a:bodyPr>
          <a:lstStyle/>
          <a:p>
            <a:pPr algn="ctr"/>
            <a:r>
              <a:rPr lang="en-US" b="1" dirty="0" smtClean="0"/>
              <a:t>-1</a:t>
            </a:r>
          </a:p>
          <a:p>
            <a:pPr algn="ctr"/>
            <a:r>
              <a:rPr lang="en-US" b="1" dirty="0" smtClean="0"/>
              <a:t>Slightly against</a:t>
            </a:r>
            <a:endParaRPr lang="en-US" b="1" dirty="0"/>
          </a:p>
        </p:txBody>
      </p:sp>
      <p:sp>
        <p:nvSpPr>
          <p:cNvPr id="10" name="TextBox 9"/>
          <p:cNvSpPr txBox="1"/>
          <p:nvPr/>
        </p:nvSpPr>
        <p:spPr>
          <a:xfrm>
            <a:off x="3915906" y="4595971"/>
            <a:ext cx="1143000" cy="954107"/>
          </a:xfrm>
          <a:prstGeom prst="rect">
            <a:avLst/>
          </a:prstGeom>
          <a:noFill/>
        </p:spPr>
        <p:txBody>
          <a:bodyPr wrap="square" rtlCol="0">
            <a:spAutoFit/>
          </a:bodyPr>
          <a:lstStyle/>
          <a:p>
            <a:pPr algn="ctr"/>
            <a:r>
              <a:rPr lang="en-US" sz="1400" b="1" dirty="0"/>
              <a:t>0</a:t>
            </a:r>
            <a:endParaRPr lang="en-US" sz="1400" b="1" dirty="0" smtClean="0"/>
          </a:p>
          <a:p>
            <a:pPr algn="ctr"/>
            <a:r>
              <a:rPr lang="en-US" sz="1400" b="1" dirty="0" smtClean="0"/>
              <a:t>No </a:t>
            </a:r>
          </a:p>
          <a:p>
            <a:pPr algn="ctr"/>
            <a:r>
              <a:rPr lang="en-US" sz="1400" b="1" dirty="0" smtClean="0"/>
              <a:t>value as a source</a:t>
            </a:r>
            <a:endParaRPr lang="en-US" sz="1400" b="1" dirty="0"/>
          </a:p>
        </p:txBody>
      </p:sp>
      <p:sp>
        <p:nvSpPr>
          <p:cNvPr id="11" name="TextBox 10"/>
          <p:cNvSpPr txBox="1"/>
          <p:nvPr/>
        </p:nvSpPr>
        <p:spPr>
          <a:xfrm>
            <a:off x="5638800" y="4559968"/>
            <a:ext cx="1143000" cy="923330"/>
          </a:xfrm>
          <a:prstGeom prst="rect">
            <a:avLst/>
          </a:prstGeom>
          <a:noFill/>
        </p:spPr>
        <p:txBody>
          <a:bodyPr wrap="square" rtlCol="0">
            <a:spAutoFit/>
          </a:bodyPr>
          <a:lstStyle/>
          <a:p>
            <a:pPr algn="ctr"/>
            <a:r>
              <a:rPr lang="en-US" b="1" dirty="0" smtClean="0"/>
              <a:t>+1</a:t>
            </a:r>
          </a:p>
          <a:p>
            <a:pPr algn="ctr"/>
            <a:r>
              <a:rPr lang="en-US" b="1" dirty="0" smtClean="0"/>
              <a:t>Slightly for</a:t>
            </a:r>
            <a:endParaRPr lang="en-US" b="1" dirty="0"/>
          </a:p>
        </p:txBody>
      </p:sp>
      <p:sp>
        <p:nvSpPr>
          <p:cNvPr id="12" name="TextBox 11"/>
          <p:cNvSpPr txBox="1"/>
          <p:nvPr/>
        </p:nvSpPr>
        <p:spPr>
          <a:xfrm>
            <a:off x="7315200" y="4556866"/>
            <a:ext cx="1143000" cy="923330"/>
          </a:xfrm>
          <a:prstGeom prst="rect">
            <a:avLst/>
          </a:prstGeom>
          <a:noFill/>
        </p:spPr>
        <p:txBody>
          <a:bodyPr wrap="square" rtlCol="0">
            <a:spAutoFit/>
          </a:bodyPr>
          <a:lstStyle/>
          <a:p>
            <a:pPr algn="ctr"/>
            <a:r>
              <a:rPr lang="en-US" b="1" dirty="0" smtClean="0"/>
              <a:t>+2</a:t>
            </a:r>
          </a:p>
          <a:p>
            <a:pPr algn="ctr"/>
            <a:r>
              <a:rPr lang="en-US" b="1" dirty="0" smtClean="0"/>
              <a:t>Heavily for</a:t>
            </a:r>
            <a:endParaRPr lang="en-US" b="1" dirty="0"/>
          </a:p>
        </p:txBody>
      </p:sp>
      <p:sp>
        <p:nvSpPr>
          <p:cNvPr id="14" name="Oval 13"/>
          <p:cNvSpPr/>
          <p:nvPr/>
        </p:nvSpPr>
        <p:spPr>
          <a:xfrm>
            <a:off x="609600" y="2209800"/>
            <a:ext cx="1600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EVIDENCE</a:t>
            </a:r>
            <a:endParaRPr lang="en-US" b="1" dirty="0"/>
          </a:p>
        </p:txBody>
      </p:sp>
      <p:sp>
        <p:nvSpPr>
          <p:cNvPr id="13" name="Oval 12"/>
          <p:cNvSpPr/>
          <p:nvPr/>
        </p:nvSpPr>
        <p:spPr>
          <a:xfrm>
            <a:off x="6858000" y="1676400"/>
            <a:ext cx="1600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EVIDENCE</a:t>
            </a:r>
            <a:endParaRPr lang="en-US" b="1" dirty="0"/>
          </a:p>
        </p:txBody>
      </p:sp>
    </p:spTree>
    <p:extLst>
      <p:ext uri="{BB962C8B-B14F-4D97-AF65-F5344CB8AC3E}">
        <p14:creationId xmlns:p14="http://schemas.microsoft.com/office/powerpoint/2010/main" val="9391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8" presetClass="emph" presetSubtype="0" fill="hold" nodeType="withEffect">
                                  <p:stCondLst>
                                    <p:cond delay="700"/>
                                  </p:stCondLst>
                                  <p:childTnLst>
                                    <p:animRot by="-1200000">
                                      <p:cBhvr>
                                        <p:cTn id="9" dur="1200" fill="hold"/>
                                        <p:tgtEl>
                                          <p:spTgt spid="6"/>
                                        </p:tgtEl>
                                        <p:attrNameLst>
                                          <p:attrName>r</p:attrName>
                                        </p:attrNameLst>
                                      </p:cBhvr>
                                    </p:animRot>
                                  </p:childTnLst>
                                </p:cTn>
                              </p:par>
                              <p:par>
                                <p:cTn id="10" presetID="42" presetClass="path" presetSubtype="0" fill="hold" grpId="1" nodeType="withEffect">
                                  <p:stCondLst>
                                    <p:cond delay="0"/>
                                  </p:stCondLst>
                                  <p:childTnLst>
                                    <p:animMotion origin="layout" path="M 3.33333E-6 -3.33333E-6 L 3.33333E-6 0.24445 " pathEditMode="relative" rAng="0" ptsTypes="AA">
                                      <p:cBhvr>
                                        <p:cTn id="11" dur="2000" fill="hold"/>
                                        <p:tgtEl>
                                          <p:spTgt spid="14"/>
                                        </p:tgtEl>
                                        <p:attrNameLst>
                                          <p:attrName>ppt_x</p:attrName>
                                          <p:attrName>ppt_y</p:attrName>
                                        </p:attrNameLst>
                                      </p:cBhvr>
                                      <p:rCtr x="0" y="12222"/>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42" presetClass="path" presetSubtype="0" fill="hold" grpId="1" nodeType="withEffect">
                                  <p:stCondLst>
                                    <p:cond delay="0"/>
                                  </p:stCondLst>
                                  <p:childTnLst>
                                    <p:animMotion origin="layout" path="M 0 -4.44444E-6 L 0 0.16667 " pathEditMode="relative" rAng="0" ptsTypes="AA">
                                      <p:cBhvr>
                                        <p:cTn id="18" dur="2000" fill="hold"/>
                                        <p:tgtEl>
                                          <p:spTgt spid="13"/>
                                        </p:tgtEl>
                                        <p:attrNameLst>
                                          <p:attrName>ppt_x</p:attrName>
                                          <p:attrName>ppt_y</p:attrName>
                                        </p:attrNameLst>
                                      </p:cBhvr>
                                      <p:rCtr x="0" y="8333"/>
                                    </p:animMotion>
                                  </p:childTnLst>
                                </p:cTn>
                              </p:par>
                              <p:par>
                                <p:cTn id="19" presetID="42" presetClass="path" presetSubtype="0" accel="50000" decel="50000" fill="hold" grpId="2" nodeType="withEffect">
                                  <p:stCondLst>
                                    <p:cond delay="0"/>
                                  </p:stCondLst>
                                  <p:childTnLst>
                                    <p:animMotion origin="layout" path="M 3.33333E-6 0.24445 L 3.33333E-6 0.08889 " pathEditMode="relative" rAng="0" ptsTypes="AA">
                                      <p:cBhvr>
                                        <p:cTn id="20" dur="2000" fill="hold"/>
                                        <p:tgtEl>
                                          <p:spTgt spid="14"/>
                                        </p:tgtEl>
                                        <p:attrNameLst>
                                          <p:attrName>ppt_x</p:attrName>
                                          <p:attrName>ppt_y</p:attrName>
                                        </p:attrNameLst>
                                      </p:cBhvr>
                                      <p:rCtr x="0" y="-7778"/>
                                    </p:animMotion>
                                  </p:childTnLst>
                                </p:cTn>
                              </p:par>
                              <p:par>
                                <p:cTn id="21" presetID="8" presetClass="emph" presetSubtype="0" fill="hold" nodeType="withEffect">
                                  <p:stCondLst>
                                    <p:cond delay="0"/>
                                  </p:stCondLst>
                                  <p:childTnLst>
                                    <p:animRot by="1200000">
                                      <p:cBhvr>
                                        <p:cTn id="22"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57200" y="1600200"/>
            <a:ext cx="8229600" cy="2585323"/>
          </a:xfrm>
          <a:prstGeom prst="rect">
            <a:avLst/>
          </a:prstGeom>
          <a:noFill/>
        </p:spPr>
        <p:txBody>
          <a:bodyPr wrap="square" rtlCol="0">
            <a:spAutoFit/>
          </a:bodyPr>
          <a:lstStyle/>
          <a:p>
            <a:pPr algn="ctr"/>
            <a:r>
              <a:rPr lang="en-US" sz="5400" b="1" dirty="0" smtClean="0">
                <a:solidFill>
                  <a:schemeClr val="bg1"/>
                </a:solidFill>
                <a:latin typeface="Augustus"/>
              </a:rPr>
              <a:t>Exhibit A:</a:t>
            </a:r>
          </a:p>
          <a:p>
            <a:pPr algn="ctr"/>
            <a:r>
              <a:rPr lang="en-US" sz="5400" b="1" dirty="0" smtClean="0">
                <a:solidFill>
                  <a:schemeClr val="bg1"/>
                </a:solidFill>
                <a:latin typeface="Augustus"/>
              </a:rPr>
              <a:t>Slide from </a:t>
            </a:r>
            <a:r>
              <a:rPr lang="en-US" sz="5400" b="1" dirty="0" err="1" smtClean="0">
                <a:solidFill>
                  <a:schemeClr val="bg1"/>
                </a:solidFill>
                <a:latin typeface="Augustus"/>
              </a:rPr>
              <a:t>Powerpoint</a:t>
            </a:r>
            <a:r>
              <a:rPr lang="en-US" sz="5400" b="1" dirty="0" smtClean="0">
                <a:solidFill>
                  <a:schemeClr val="bg1"/>
                </a:solidFill>
                <a:latin typeface="Augustus"/>
              </a:rPr>
              <a:t> by  </a:t>
            </a:r>
            <a:r>
              <a:rPr lang="en-US" sz="5400" b="1" dirty="0" smtClean="0">
                <a:solidFill>
                  <a:schemeClr val="bg1"/>
                </a:solidFill>
                <a:latin typeface="Augustus"/>
              </a:rPr>
              <a:t>Mrs. </a:t>
            </a:r>
            <a:r>
              <a:rPr lang="en-US" sz="5400" b="1" dirty="0" err="1" smtClean="0">
                <a:solidFill>
                  <a:schemeClr val="bg1"/>
                </a:solidFill>
                <a:latin typeface="Augustus"/>
              </a:rPr>
              <a:t>Wente</a:t>
            </a:r>
            <a:endParaRPr lang="en-US" sz="5400" b="1" dirty="0">
              <a:solidFill>
                <a:schemeClr val="bg1"/>
              </a:solidFill>
              <a:latin typeface="Augustus"/>
            </a:endParaRPr>
          </a:p>
        </p:txBody>
      </p:sp>
    </p:spTree>
    <p:extLst>
      <p:ext uri="{BB962C8B-B14F-4D97-AF65-F5344CB8AC3E}">
        <p14:creationId xmlns:p14="http://schemas.microsoft.com/office/powerpoint/2010/main" val="22240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pic>
        <p:nvPicPr>
          <p:cNvPr id="5" name="Picture 4"/>
          <p:cNvPicPr>
            <a:picLocks noChangeAspect="1"/>
          </p:cNvPicPr>
          <p:nvPr/>
        </p:nvPicPr>
        <p:blipFill rotWithShape="1">
          <a:blip r:embed="rId3"/>
          <a:srcRect l="12500" r="12500"/>
          <a:stretch/>
        </p:blipFill>
        <p:spPr>
          <a:xfrm>
            <a:off x="762000" y="212558"/>
            <a:ext cx="7620000" cy="5715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19200" y="3276600"/>
            <a:ext cx="3810000" cy="1815882"/>
          </a:xfrm>
          <a:prstGeom prst="rect">
            <a:avLst/>
          </a:prstGeom>
          <a:noFill/>
        </p:spPr>
        <p:txBody>
          <a:bodyPr wrap="square" rtlCol="0">
            <a:spAutoFit/>
          </a:bodyPr>
          <a:lstStyle/>
          <a:p>
            <a:r>
              <a:rPr lang="en-US" sz="1400" dirty="0" smtClean="0">
                <a:solidFill>
                  <a:schemeClr val="bg1"/>
                </a:solidFill>
              </a:rPr>
              <a:t>Before the start of the French and Indian War, George Washington had been sent to convince the French to leave their forts on the frontier.  After his meeting with the French commanders, one of the Frenchmen ended up dead.  The French wanted to arrest Washington for assassination.  He escaped back to Virginia, but the war was on.</a:t>
            </a:r>
            <a:endParaRPr lang="en-US" sz="1400" dirty="0">
              <a:solidFill>
                <a:schemeClr val="bg1"/>
              </a:solidFill>
            </a:endParaRPr>
          </a:p>
        </p:txBody>
      </p:sp>
    </p:spTree>
    <p:extLst>
      <p:ext uri="{BB962C8B-B14F-4D97-AF65-F5344CB8AC3E}">
        <p14:creationId xmlns:p14="http://schemas.microsoft.com/office/powerpoint/2010/main" val="21713649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8600" y="1981200"/>
            <a:ext cx="8763000" cy="2400657"/>
          </a:xfrm>
          <a:prstGeom prst="rect">
            <a:avLst/>
          </a:prstGeom>
          <a:noFill/>
        </p:spPr>
        <p:txBody>
          <a:bodyPr wrap="square" rtlCol="0">
            <a:spAutoFit/>
          </a:bodyPr>
          <a:lstStyle/>
          <a:p>
            <a:pPr algn="ctr"/>
            <a:r>
              <a:rPr lang="en-US" sz="5400" b="1" dirty="0" smtClean="0">
                <a:solidFill>
                  <a:schemeClr val="bg1"/>
                </a:solidFill>
                <a:latin typeface="Augustus"/>
              </a:rPr>
              <a:t>Exhibit B:</a:t>
            </a:r>
          </a:p>
          <a:p>
            <a:pPr algn="ctr"/>
            <a:r>
              <a:rPr lang="en-US" sz="4800" b="1" dirty="0" smtClean="0">
                <a:solidFill>
                  <a:schemeClr val="bg1"/>
                </a:solidFill>
                <a:latin typeface="Augustus"/>
              </a:rPr>
              <a:t>Poll of Viewers of </a:t>
            </a:r>
            <a:r>
              <a:rPr lang="en-US" sz="4800" b="1" dirty="0" err="1" smtClean="0">
                <a:solidFill>
                  <a:schemeClr val="bg1"/>
                </a:solidFill>
                <a:latin typeface="Augustus"/>
              </a:rPr>
              <a:t>Cspan</a:t>
            </a:r>
            <a:r>
              <a:rPr lang="en-US" sz="4800" b="1" dirty="0" smtClean="0">
                <a:solidFill>
                  <a:schemeClr val="bg1"/>
                </a:solidFill>
                <a:latin typeface="Augustus"/>
              </a:rPr>
              <a:t> (1999)</a:t>
            </a:r>
            <a:endParaRPr lang="en-US" sz="4800" b="1" dirty="0">
              <a:solidFill>
                <a:schemeClr val="bg1"/>
              </a:solidFill>
              <a:latin typeface="Augustus"/>
            </a:endParaRPr>
          </a:p>
        </p:txBody>
      </p:sp>
    </p:spTree>
    <p:extLst>
      <p:ext uri="{BB962C8B-B14F-4D97-AF65-F5344CB8AC3E}">
        <p14:creationId xmlns:p14="http://schemas.microsoft.com/office/powerpoint/2010/main" val="369468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27322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rgbClr val="FF0000"/>
                </a:solidFill>
              </a:rPr>
              <a:t>Washington deserves to be on the one dollar bill.</a:t>
            </a:r>
            <a:endParaRPr lang="en-US" sz="3200" b="1" dirty="0">
              <a:solidFill>
                <a:srgbClr val="FF0000"/>
              </a:solidFill>
            </a:endParaRPr>
          </a:p>
        </p:txBody>
      </p:sp>
      <p:sp>
        <p:nvSpPr>
          <p:cNvPr id="2" name="Rectangle 1"/>
          <p:cNvSpPr/>
          <p:nvPr/>
        </p:nvSpPr>
        <p:spPr>
          <a:xfrm>
            <a:off x="914400" y="533400"/>
            <a:ext cx="7315200" cy="5262979"/>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r>
              <a:rPr lang="en-US" sz="2400" b="1" dirty="0">
                <a:solidFill>
                  <a:srgbClr val="000000"/>
                </a:solidFill>
                <a:latin typeface="Arial" panose="020B0604020202020204" pitchFamily="34" charset="0"/>
              </a:rPr>
              <a:t>C-SPAN </a:t>
            </a:r>
            <a:r>
              <a:rPr lang="en-US" sz="2400" b="1" dirty="0" smtClean="0">
                <a:solidFill>
                  <a:srgbClr val="000000"/>
                </a:solidFill>
                <a:latin typeface="Arial" panose="020B0604020202020204" pitchFamily="34" charset="0"/>
              </a:rPr>
              <a:t>poll</a:t>
            </a:r>
            <a:endParaRPr lang="en-US" sz="2400" b="1" dirty="0">
              <a:solidFill>
                <a:srgbClr val="000000"/>
              </a:solidFill>
              <a:latin typeface="Arial" panose="020B0604020202020204" pitchFamily="34" charset="0"/>
            </a:endParaRPr>
          </a:p>
          <a:p>
            <a:r>
              <a:rPr lang="en-US" sz="2400" dirty="0">
                <a:solidFill>
                  <a:srgbClr val="252525"/>
                </a:solidFill>
                <a:latin typeface="Arial" panose="020B0604020202020204" pitchFamily="34" charset="0"/>
              </a:rPr>
              <a:t>In addition to conducting a historian survey, C-Span also conducted a presidential leadership survey of 1145 viewers in December 1999</a:t>
            </a:r>
            <a:r>
              <a:rPr lang="en-US" sz="2400" dirty="0" smtClean="0">
                <a:solidFill>
                  <a:srgbClr val="252525"/>
                </a:solidFill>
                <a:latin typeface="Arial" panose="020B0604020202020204" pitchFamily="34" charset="0"/>
              </a:rPr>
              <a:t>.</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3" tooltip="Abraham Lincoln"/>
              </a:rPr>
              <a:t>Abraham Lincoln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4" tooltip="Franklin D. Roosevelt"/>
              </a:rPr>
              <a:t>Franklin D. Roosevelt</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5" tooltip="George Washington"/>
              </a:rPr>
              <a:t>George Washington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6" tooltip="Theodore Roosevelt"/>
              </a:rPr>
              <a:t>Theodore Roosevelt</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7" tooltip="Ronald Reagan"/>
              </a:rPr>
              <a:t>Ronald Reagan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8" tooltip="Harry S. Truman"/>
              </a:rPr>
              <a:t>Harry S. Truman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9" tooltip="Woodrow Wilson"/>
              </a:rPr>
              <a:t>Woodrow Wilson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10" tooltip="Thomas Jefferson"/>
              </a:rPr>
              <a:t>Thomas Jefferson</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11" tooltip="John F. Kennedy"/>
              </a:rPr>
              <a:t>John F. Kennedy</a:t>
            </a:r>
            <a:endParaRPr lang="en-US" sz="2400" dirty="0">
              <a:solidFill>
                <a:srgbClr val="252525"/>
              </a:solidFill>
              <a:latin typeface="Arial" panose="020B0604020202020204" pitchFamily="34" charset="0"/>
            </a:endParaRPr>
          </a:p>
          <a:p>
            <a:pPr>
              <a:buFont typeface="+mj-lt"/>
              <a:buAutoNum type="arabicPeriod"/>
            </a:pPr>
            <a:r>
              <a:rPr lang="en-US" sz="2400" dirty="0">
                <a:solidFill>
                  <a:srgbClr val="0B0080"/>
                </a:solidFill>
                <a:latin typeface="Arial" panose="020B0604020202020204" pitchFamily="34" charset="0"/>
                <a:hlinkClick r:id="rId12" tooltip="Dwight D. Eisenhower"/>
              </a:rPr>
              <a:t>Dwight D. Eisenhower</a:t>
            </a:r>
            <a:endParaRPr lang="en-US" sz="2400"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4608481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447800" y="1371600"/>
            <a:ext cx="6172200" cy="3416320"/>
          </a:xfrm>
          <a:prstGeom prst="rect">
            <a:avLst/>
          </a:prstGeom>
          <a:noFill/>
        </p:spPr>
        <p:txBody>
          <a:bodyPr wrap="square" rtlCol="0">
            <a:spAutoFit/>
          </a:bodyPr>
          <a:lstStyle/>
          <a:p>
            <a:pPr algn="ctr"/>
            <a:r>
              <a:rPr lang="en-US" sz="5400" b="1" dirty="0" smtClean="0">
                <a:solidFill>
                  <a:schemeClr val="bg1"/>
                </a:solidFill>
                <a:latin typeface="Augustus"/>
              </a:rPr>
              <a:t>Exhibit </a:t>
            </a:r>
            <a:r>
              <a:rPr lang="en-US" sz="5400" b="1" dirty="0">
                <a:solidFill>
                  <a:schemeClr val="bg1"/>
                </a:solidFill>
                <a:latin typeface="Augustus"/>
              </a:rPr>
              <a:t>c</a:t>
            </a:r>
            <a:r>
              <a:rPr lang="en-US" sz="5400" b="1" dirty="0" smtClean="0">
                <a:solidFill>
                  <a:schemeClr val="bg1"/>
                </a:solidFill>
                <a:latin typeface="Augustus"/>
              </a:rPr>
              <a:t>:</a:t>
            </a:r>
          </a:p>
          <a:p>
            <a:pPr algn="ctr"/>
            <a:r>
              <a:rPr lang="en-US" sz="5400" b="1" dirty="0" smtClean="0">
                <a:solidFill>
                  <a:schemeClr val="bg1"/>
                </a:solidFill>
                <a:latin typeface="Augustus"/>
              </a:rPr>
              <a:t>Editorial by Benjamin Franklin </a:t>
            </a:r>
            <a:r>
              <a:rPr lang="en-US" sz="5400" b="1" dirty="0" smtClean="0">
                <a:solidFill>
                  <a:schemeClr val="bg1"/>
                </a:solidFill>
                <a:latin typeface="Augustus"/>
              </a:rPr>
              <a:t>Bache </a:t>
            </a:r>
            <a:r>
              <a:rPr lang="en-US" sz="5400" b="1" dirty="0" smtClean="0">
                <a:solidFill>
                  <a:schemeClr val="bg1"/>
                </a:solidFill>
                <a:latin typeface="Augustus"/>
              </a:rPr>
              <a:t>in 1797</a:t>
            </a:r>
            <a:endParaRPr lang="en-US" sz="5400" b="1" i="1" dirty="0">
              <a:solidFill>
                <a:schemeClr val="bg1"/>
              </a:solidFill>
              <a:latin typeface="Augustus"/>
            </a:endParaRPr>
          </a:p>
        </p:txBody>
      </p:sp>
    </p:spTree>
    <p:extLst>
      <p:ext uri="{BB962C8B-B14F-4D97-AF65-F5344CB8AC3E}">
        <p14:creationId xmlns:p14="http://schemas.microsoft.com/office/powerpoint/2010/main" val="11292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998</Words>
  <Application>Microsoft Office PowerPoint</Application>
  <PresentationFormat>On-screen Show (4:3)</PresentationFormat>
  <Paragraphs>131</Paragraphs>
  <Slides>19</Slides>
  <Notes>10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Set up your paper into columns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roughton</dc:creator>
  <cp:lastModifiedBy>Amanda Wente</cp:lastModifiedBy>
  <cp:revision>96</cp:revision>
  <dcterms:created xsi:type="dcterms:W3CDTF">2013-09-07T18:20:44Z</dcterms:created>
  <dcterms:modified xsi:type="dcterms:W3CDTF">2016-01-21T16:20:47Z</dcterms:modified>
</cp:coreProperties>
</file>