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68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9894-947B-479B-B467-55F2DE65CC45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39A79-F7E5-4986-A6CA-9AA8FFB0CA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18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39A79-F7E5-4986-A6CA-9AA8FFB0CA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14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60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9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2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3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15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8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5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49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0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5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0F3AA-628F-4038-9651-90E737A9B814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A688-2A24-4E6F-B691-C8830CAF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5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801471"/>
            <a:ext cx="5029200" cy="1470025"/>
          </a:xfrm>
        </p:spPr>
        <p:txBody>
          <a:bodyPr>
            <a:noAutofit/>
          </a:bodyPr>
          <a:lstStyle/>
          <a:p>
            <a:pPr algn="l"/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to Write a Letter to </a:t>
            </a:r>
            <a:r>
              <a:rPr 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Government about </a:t>
            </a:r>
            <a: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Refugees</a:t>
            </a:r>
            <a:br>
              <a:rPr 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en-US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What you Need to Know &amp; Do</a:t>
            </a:r>
            <a:endParaRPr lang="en-US" dirty="0"/>
          </a:p>
        </p:txBody>
      </p:sp>
      <p:pic>
        <p:nvPicPr>
          <p:cNvPr id="1026" name="Picture 2" descr="http://inmilitary.com/wp-content/uploads/2016/01/thumbnail-cbf55f01970813b2c6dc8c69649dcb8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288" y="2126470"/>
            <a:ext cx="2857477" cy="1912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4619">
                        <a14:foregroundMark x1="31839" y1="22807" x2="60987" y2="19298"/>
                        <a14:foregroundMark x1="19283" y1="65789" x2="19283" y2="71930"/>
                        <a14:foregroundMark x1="25561" y1="70614" x2="8969" y2="84211"/>
                        <a14:foregroundMark x1="18386" y1="61842" x2="18834" y2="73684"/>
                        <a14:foregroundMark x1="20628" y1="77193" x2="14350" y2="80702"/>
                        <a14:foregroundMark x1="25112" y1="82018" x2="21525" y2="77632"/>
                        <a14:foregroundMark x1="67713" y1="68860" x2="76233" y2="78947"/>
                        <a14:foregroundMark x1="49327" y1="78947" x2="36323" y2="89912"/>
                        <a14:foregroundMark x1="61883" y1="77193" x2="61883" y2="64912"/>
                        <a14:foregroundMark x1="51121" y1="45614" x2="63677" y2="44737"/>
                        <a14:foregroundMark x1="64574" y1="45614" x2="64574" y2="45614"/>
                        <a14:foregroundMark x1="22870" y1="62719" x2="32735" y2="77193"/>
                        <a14:foregroundMark x1="16143" y1="64035" x2="12108" y2="67982"/>
                        <a14:foregroundMark x1="84753" y1="88158" x2="65022" y2="78070"/>
                        <a14:foregroundMark x1="56951" y1="87281" x2="47085" y2="92982"/>
                        <a14:foregroundMark x1="67265" y1="87281" x2="47085" y2="94737"/>
                        <a14:foregroundMark x1="56502" y1="67982" x2="65022" y2="60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358" y="3048000"/>
            <a:ext cx="3490912" cy="3569184"/>
          </a:xfrm>
          <a:prstGeom prst="rect">
            <a:avLst/>
          </a:prstGeom>
        </p:spPr>
      </p:pic>
      <p:pic>
        <p:nvPicPr>
          <p:cNvPr id="1028" name="Picture 4" descr="http://i2.cdn.turner.com/cnnnext/dam/assets/111109102921-white-house-exterior-spring-large-16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353" y="533400"/>
            <a:ext cx="3048043" cy="1716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564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170800">
            <a:off x="224376" y="214136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Setting Up Your Letter: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Putting it Together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060" y="5946806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7</a:t>
            </a:r>
            <a:endParaRPr lang="en-US" sz="4400" dirty="0"/>
          </a:p>
        </p:txBody>
      </p:sp>
      <p:pic>
        <p:nvPicPr>
          <p:cNvPr id="3074" name="Picture 2" descr="http://businesslettersamples.net/wp-content/uploads/2014/09/formal-letter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6000"/>
            <a:ext cx="476250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Left Brace 15"/>
          <p:cNvSpPr/>
          <p:nvPr/>
        </p:nvSpPr>
        <p:spPr>
          <a:xfrm>
            <a:off x="3733800" y="4800600"/>
            <a:ext cx="345141" cy="457200"/>
          </a:xfrm>
          <a:prstGeom prst="leftBrace">
            <a:avLst>
              <a:gd name="adj1" fmla="val 43627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39060" y="4267200"/>
            <a:ext cx="3394740" cy="1524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portion will be </a:t>
            </a:r>
            <a:r>
              <a:rPr lang="en-US" b="1" dirty="0" smtClean="0">
                <a:solidFill>
                  <a:srgbClr val="002060"/>
                </a:solidFill>
              </a:rPr>
              <a:t>four</a:t>
            </a:r>
            <a:r>
              <a:rPr lang="en-US" dirty="0" smtClean="0"/>
              <a:t> paragraphs long, using the info you’ve gathered on the previous slides!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19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hilo.hawaii.edu/international/images/images-3_00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90800"/>
            <a:ext cx="702685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 rot="21170800">
            <a:off x="224376" y="214136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Setting Up Your Envelope: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Putting it Together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060" y="5946806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48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170800">
            <a:off x="224376" y="214136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Information Are Your Representatives Interested In?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00200" y="2089314"/>
            <a:ext cx="3352800" cy="1752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Who &amp; Where </a:t>
            </a:r>
            <a:r>
              <a:rPr lang="en-US" b="1" dirty="0" smtClean="0"/>
              <a:t>you’re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What </a:t>
            </a:r>
            <a:r>
              <a:rPr lang="en-US" b="1" dirty="0" smtClean="0">
                <a:solidFill>
                  <a:srgbClr val="002060"/>
                </a:solidFill>
              </a:rPr>
              <a:t>problem </a:t>
            </a:r>
            <a:r>
              <a:rPr lang="en-US" b="1" dirty="0" smtClean="0"/>
              <a:t>you see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What </a:t>
            </a:r>
            <a:r>
              <a:rPr lang="en-US" b="1" dirty="0" smtClean="0">
                <a:solidFill>
                  <a:srgbClr val="002060"/>
                </a:solidFill>
              </a:rPr>
              <a:t>solution </a:t>
            </a:r>
            <a:r>
              <a:rPr lang="en-US" b="1" dirty="0" smtClean="0"/>
              <a:t>you suggest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How you want your representative </a:t>
            </a:r>
            <a:r>
              <a:rPr lang="en-US" b="1" dirty="0" smtClean="0">
                <a:solidFill>
                  <a:srgbClr val="002060"/>
                </a:solidFill>
              </a:rPr>
              <a:t>to act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304800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73618" y="1600200"/>
            <a:ext cx="3048000" cy="11822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73618" y="3048000"/>
            <a:ext cx="3048000" cy="12261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03636" y="4512412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598981">
            <a:off x="4244625" y="1264509"/>
            <a:ext cx="1958263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1185819">
            <a:off x="4267706" y="2308911"/>
            <a:ext cx="1993266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156131">
            <a:off x="4599754" y="3014559"/>
            <a:ext cx="1564356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439797">
            <a:off x="3965685" y="3768803"/>
            <a:ext cx="2339849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60" y="5946806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352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170800">
            <a:off x="224376" y="214136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Information Are Your Congressional Representatives Interested In?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33600" y="2057400"/>
            <a:ext cx="3124200" cy="1752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Where </a:t>
            </a:r>
            <a:r>
              <a:rPr lang="en-US" b="1" dirty="0" smtClean="0"/>
              <a:t>you’re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What </a:t>
            </a:r>
            <a:r>
              <a:rPr lang="en-US" b="1" dirty="0" smtClean="0">
                <a:solidFill>
                  <a:srgbClr val="002060"/>
                </a:solidFill>
              </a:rPr>
              <a:t>problem </a:t>
            </a:r>
            <a:r>
              <a:rPr lang="en-US" b="1" dirty="0" smtClean="0"/>
              <a:t>you see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What </a:t>
            </a:r>
            <a:r>
              <a:rPr lang="en-US" b="1" dirty="0" smtClean="0">
                <a:solidFill>
                  <a:srgbClr val="002060"/>
                </a:solidFill>
              </a:rPr>
              <a:t>solution </a:t>
            </a:r>
            <a:r>
              <a:rPr lang="en-US" b="1" dirty="0" smtClean="0"/>
              <a:t>you suggest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How you want your representative </a:t>
            </a:r>
            <a:r>
              <a:rPr lang="en-US" b="1" dirty="0" smtClean="0">
                <a:solidFill>
                  <a:srgbClr val="002060"/>
                </a:solidFill>
              </a:rPr>
              <a:t>to act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304800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73618" y="1600200"/>
            <a:ext cx="3048000" cy="11822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73618" y="3048000"/>
            <a:ext cx="3048000" cy="12261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03636" y="4512412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598981">
            <a:off x="4244625" y="1264509"/>
            <a:ext cx="1958263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1185819">
            <a:off x="4832246" y="2092380"/>
            <a:ext cx="1376181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156131">
            <a:off x="4286022" y="2961302"/>
            <a:ext cx="1887129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210324">
            <a:off x="4576771" y="3855144"/>
            <a:ext cx="1887129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60" y="5946806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 rot="21375653">
            <a:off x="467358" y="821893"/>
            <a:ext cx="5102828" cy="45191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Each of these four topics will be turned into your letter’s 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four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paragraphs.  </a:t>
            </a:r>
          </a:p>
          <a:p>
            <a:pPr algn="ctr"/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7463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170800">
            <a:off x="224376" y="214136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Information Are Your Congressional Representatives Interested In?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52600" y="2057400"/>
            <a:ext cx="3505200" cy="1752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2060"/>
                </a:solidFill>
              </a:rPr>
              <a:t>Who &amp; Where </a:t>
            </a:r>
            <a:r>
              <a:rPr lang="en-US" b="1" dirty="0" smtClean="0"/>
              <a:t>you’re from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What </a:t>
            </a:r>
            <a:r>
              <a:rPr lang="en-US" b="1" dirty="0" smtClean="0">
                <a:solidFill>
                  <a:srgbClr val="002060"/>
                </a:solidFill>
              </a:rPr>
              <a:t>problem </a:t>
            </a:r>
            <a:r>
              <a:rPr lang="en-US" b="1" dirty="0" smtClean="0"/>
              <a:t>you see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What </a:t>
            </a:r>
            <a:r>
              <a:rPr lang="en-US" b="1" dirty="0" smtClean="0">
                <a:solidFill>
                  <a:srgbClr val="002060"/>
                </a:solidFill>
              </a:rPr>
              <a:t>solution </a:t>
            </a:r>
            <a:r>
              <a:rPr lang="en-US" b="1" dirty="0" smtClean="0"/>
              <a:t>you suggest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How you want your representative </a:t>
            </a:r>
            <a:r>
              <a:rPr lang="en-US" b="1" dirty="0" smtClean="0">
                <a:solidFill>
                  <a:srgbClr val="002060"/>
                </a:solidFill>
              </a:rPr>
              <a:t>to act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304800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73618" y="1600200"/>
            <a:ext cx="3048000" cy="11822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73618" y="3048000"/>
            <a:ext cx="3048000" cy="122612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03636" y="4512412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598981">
            <a:off x="4244625" y="1264509"/>
            <a:ext cx="1958263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1185819">
            <a:off x="4407636" y="2237945"/>
            <a:ext cx="1816241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156131">
            <a:off x="4723223" y="3035519"/>
            <a:ext cx="1437329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12890">
            <a:off x="4026095" y="3871849"/>
            <a:ext cx="2250699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60" y="5946806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/>
              <a:t>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53928" y="9525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68011" y="24257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72629" y="38559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72629" y="5160112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21375653">
            <a:off x="467358" y="821893"/>
            <a:ext cx="5102828" cy="45191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Next, you’ll need to provide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details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that support your main ideas.  </a:t>
            </a:r>
          </a:p>
          <a:p>
            <a:pPr algn="ctr"/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Record your details on the 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following slides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9276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170800">
            <a:off x="184494" y="-37074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Who &amp; Where You’re From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304800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60" y="5924661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2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6232236" y="1319035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32236" y="20574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54156" y="35892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32236" y="28194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54156" y="42750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254156" y="49608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54156" y="5669547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loud Callout 21"/>
          <p:cNvSpPr/>
          <p:nvPr/>
        </p:nvSpPr>
        <p:spPr>
          <a:xfrm>
            <a:off x="574060" y="2389118"/>
            <a:ext cx="4455140" cy="3024287"/>
          </a:xfrm>
          <a:prstGeom prst="cloudCallout">
            <a:avLst>
              <a:gd name="adj1" fmla="val 45570"/>
              <a:gd name="adj2" fmla="val 6830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anose="020B0806030902050204" pitchFamily="34" charset="0"/>
              </a:rPr>
              <a:t>Brainstorm Cloud </a:t>
            </a:r>
          </a:p>
          <a:p>
            <a:pPr algn="ctr"/>
            <a:r>
              <a:rPr lang="en-US" sz="1000" dirty="0" smtClean="0"/>
              <a:t>(To help you think of details)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20840999">
            <a:off x="1019759" y="3566285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Why am I writing this letter?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169251">
            <a:off x="1382593" y="4073054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How old am I? 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 rot="21071387">
            <a:off x="2217970" y="3566285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How long have I lived in Iowa?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 rot="444094">
            <a:off x="2465778" y="4628285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Where do I go to school?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30885" y="4073053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How do I know so much about this topic?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 rot="320542">
            <a:off x="3564285" y="3379703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Why do I care about this topic?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257800" y="586615"/>
            <a:ext cx="595511" cy="3507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What’s your name?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 rot="21102205">
            <a:off x="1500642" y="4621795"/>
            <a:ext cx="595511" cy="3507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What town are you from?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2" name="Explosion 2 31"/>
          <p:cNvSpPr/>
          <p:nvPr/>
        </p:nvSpPr>
        <p:spPr>
          <a:xfrm rot="21360353">
            <a:off x="58765" y="1601469"/>
            <a:ext cx="2286000" cy="1767065"/>
          </a:xfrm>
          <a:prstGeom prst="irregularSeal2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Impact" panose="020B0806030902050204" pitchFamily="34" charset="0"/>
              </a:rPr>
              <a:t>Rule</a:t>
            </a:r>
            <a:r>
              <a:rPr lang="en-US" sz="900" dirty="0" smtClean="0">
                <a:solidFill>
                  <a:srgbClr val="002060"/>
                </a:solidFill>
              </a:rPr>
              <a:t>: Any idea in pink in the Cloud </a:t>
            </a:r>
            <a:r>
              <a:rPr lang="en-US" sz="900" b="1" dirty="0" smtClean="0">
                <a:solidFill>
                  <a:srgbClr val="002060"/>
                </a:solidFill>
              </a:rPr>
              <a:t>MUST</a:t>
            </a:r>
            <a:r>
              <a:rPr lang="en-US" sz="900" dirty="0" smtClean="0">
                <a:solidFill>
                  <a:srgbClr val="002060"/>
                </a:solidFill>
              </a:rPr>
              <a:t> be answered in your detail boxes.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33" name="Explosion 2 32"/>
          <p:cNvSpPr/>
          <p:nvPr/>
        </p:nvSpPr>
        <p:spPr>
          <a:xfrm rot="21360353">
            <a:off x="743798" y="5143866"/>
            <a:ext cx="2917691" cy="1767065"/>
          </a:xfrm>
          <a:prstGeom prst="irregularSeal2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Impact" panose="020B0806030902050204" pitchFamily="34" charset="0"/>
              </a:rPr>
              <a:t>Rule</a:t>
            </a:r>
            <a:r>
              <a:rPr lang="en-US" sz="900" dirty="0" smtClean="0">
                <a:solidFill>
                  <a:srgbClr val="002060"/>
                </a:solidFill>
              </a:rPr>
              <a:t>: Drag the Cloud idea next to the answer box that matches it.  Organize it in a logical way.</a:t>
            </a:r>
            <a:endParaRPr lang="en-US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56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170800">
            <a:off x="224376" y="-189474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Problem Do You See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304800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60" y="5946806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6232236" y="1319035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32236" y="20574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54156" y="35892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32236" y="28194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54156" y="42750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254156" y="49608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54156" y="5669547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loud Callout 21"/>
          <p:cNvSpPr/>
          <p:nvPr/>
        </p:nvSpPr>
        <p:spPr>
          <a:xfrm>
            <a:off x="574060" y="2518908"/>
            <a:ext cx="4455140" cy="3024287"/>
          </a:xfrm>
          <a:prstGeom prst="cloudCallout">
            <a:avLst>
              <a:gd name="adj1" fmla="val 45570"/>
              <a:gd name="adj2" fmla="val 6830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anose="020B0806030902050204" pitchFamily="34" charset="0"/>
              </a:rPr>
              <a:t>Brainstorm Cloud </a:t>
            </a:r>
          </a:p>
          <a:p>
            <a:pPr algn="ctr"/>
            <a:r>
              <a:rPr lang="en-US" sz="1000" dirty="0" smtClean="0"/>
              <a:t>(To help you think of details)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20840999">
            <a:off x="1019759" y="3696075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Use specific country names.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169251">
            <a:off x="1155636" y="4197256"/>
            <a:ext cx="984491" cy="53774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Point out an alternative problem, but prove that yours is more important.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 rot="21071387">
            <a:off x="2215634" y="3665752"/>
            <a:ext cx="1157960" cy="3507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Use statistics that prove you are right.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 rot="444094">
            <a:off x="2458720" y="4758427"/>
            <a:ext cx="774506" cy="45953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Explain why the problem has been hard to solve.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 rot="21056528">
            <a:off x="3361586" y="4220365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Use number facts to argue your case.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 rot="320542">
            <a:off x="3564285" y="3509493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Use real life examples of real refugees.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252732" y="4186064"/>
            <a:ext cx="1011867" cy="41767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Point out an alternative problem that could be solved if your problem is fixed first.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 rot="21102205">
            <a:off x="1517540" y="4907188"/>
            <a:ext cx="707585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Explain why the problem started.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2" name="Explosion 2 31"/>
          <p:cNvSpPr/>
          <p:nvPr/>
        </p:nvSpPr>
        <p:spPr>
          <a:xfrm rot="21360353">
            <a:off x="162825" y="1467344"/>
            <a:ext cx="2286000" cy="1767065"/>
          </a:xfrm>
          <a:prstGeom prst="irregularSeal2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Impact" panose="020B0806030902050204" pitchFamily="34" charset="0"/>
              </a:rPr>
              <a:t>Rule</a:t>
            </a:r>
            <a:r>
              <a:rPr lang="en-US" sz="900" dirty="0" smtClean="0">
                <a:solidFill>
                  <a:srgbClr val="002060"/>
                </a:solidFill>
              </a:rPr>
              <a:t>: Any idea in pink in the Cloud </a:t>
            </a:r>
            <a:r>
              <a:rPr lang="en-US" sz="900" b="1" dirty="0" smtClean="0">
                <a:solidFill>
                  <a:srgbClr val="002060"/>
                </a:solidFill>
              </a:rPr>
              <a:t>MUST</a:t>
            </a:r>
            <a:r>
              <a:rPr lang="en-US" sz="900" dirty="0" smtClean="0">
                <a:solidFill>
                  <a:srgbClr val="002060"/>
                </a:solidFill>
              </a:rPr>
              <a:t> be answered in your detail boxes.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20840999">
            <a:off x="1045158" y="3149194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Explain why the problem is getting worse.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 rot="20840999">
            <a:off x="3576752" y="2880453"/>
            <a:ext cx="885218" cy="4070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What will happen if the problem doesn’t get solved?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4" name="Explosion 2 33"/>
          <p:cNvSpPr/>
          <p:nvPr/>
        </p:nvSpPr>
        <p:spPr>
          <a:xfrm rot="21360353">
            <a:off x="743798" y="5143866"/>
            <a:ext cx="2917691" cy="1767065"/>
          </a:xfrm>
          <a:prstGeom prst="irregularSeal2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Impact" panose="020B0806030902050204" pitchFamily="34" charset="0"/>
              </a:rPr>
              <a:t>Rule</a:t>
            </a:r>
            <a:r>
              <a:rPr lang="en-US" sz="900" dirty="0" smtClean="0">
                <a:solidFill>
                  <a:srgbClr val="002060"/>
                </a:solidFill>
              </a:rPr>
              <a:t>: Drag the Cloud idea next to the answer box that matches it.  Organize it in a logical way.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149870" y="586616"/>
            <a:ext cx="748856" cy="3507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In one sentence, sum up your problem.</a:t>
            </a:r>
            <a:endParaRPr lang="en-US" sz="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81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170800">
            <a:off x="224376" y="-189474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Solution Have you Come Up With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304800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60" y="5946806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4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6232236" y="1319035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32236" y="20574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54156" y="35892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32236" y="28194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54156" y="42750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254156" y="49608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54156" y="5669547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loud Callout 21"/>
          <p:cNvSpPr/>
          <p:nvPr/>
        </p:nvSpPr>
        <p:spPr>
          <a:xfrm>
            <a:off x="574060" y="2518908"/>
            <a:ext cx="4455140" cy="3024287"/>
          </a:xfrm>
          <a:prstGeom prst="cloudCallout">
            <a:avLst>
              <a:gd name="adj1" fmla="val 45570"/>
              <a:gd name="adj2" fmla="val 6830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anose="020B0806030902050204" pitchFamily="34" charset="0"/>
              </a:rPr>
              <a:t>Brainstorm Cloud </a:t>
            </a:r>
          </a:p>
          <a:p>
            <a:pPr algn="ctr"/>
            <a:r>
              <a:rPr lang="en-US" sz="1000" dirty="0" smtClean="0"/>
              <a:t>(To help you think of details)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083760" y="550138"/>
            <a:ext cx="762000" cy="3507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State your thesis statement.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 rot="169251">
            <a:off x="1086952" y="3834255"/>
            <a:ext cx="984491" cy="53774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How will this affect America’s security from terrorist groups?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 rot="21071387">
            <a:off x="2215634" y="3665752"/>
            <a:ext cx="1157960" cy="3507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How will this affect the current refugees in Europe?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 rot="444094">
            <a:off x="2558337" y="4800165"/>
            <a:ext cx="774506" cy="45953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Explain how your solution will solve your problem.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361586" y="4220365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Use number facts to argue your case.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 rot="320542">
            <a:off x="3563757" y="3520805"/>
            <a:ext cx="1004993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Use historical examples to prove your solution can work.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 rot="444094">
            <a:off x="2244737" y="4238985"/>
            <a:ext cx="803607" cy="42146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How will this affect the current refugees in the Middle East?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 rot="21102205">
            <a:off x="1421157" y="4595155"/>
            <a:ext cx="771966" cy="44149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How much money will your solution cost?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2" name="Explosion 2 31"/>
          <p:cNvSpPr/>
          <p:nvPr/>
        </p:nvSpPr>
        <p:spPr>
          <a:xfrm rot="21360353">
            <a:off x="162825" y="1467344"/>
            <a:ext cx="2286000" cy="1767065"/>
          </a:xfrm>
          <a:prstGeom prst="irregularSeal2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Impact" panose="020B0806030902050204" pitchFamily="34" charset="0"/>
              </a:rPr>
              <a:t>Rule</a:t>
            </a:r>
            <a:r>
              <a:rPr lang="en-US" sz="900" dirty="0" smtClean="0">
                <a:solidFill>
                  <a:srgbClr val="002060"/>
                </a:solidFill>
              </a:rPr>
              <a:t>: Any idea in pink in the Cloud </a:t>
            </a:r>
            <a:r>
              <a:rPr lang="en-US" sz="900" b="1" dirty="0" smtClean="0">
                <a:solidFill>
                  <a:srgbClr val="002060"/>
                </a:solidFill>
              </a:rPr>
              <a:t>MUST</a:t>
            </a:r>
            <a:r>
              <a:rPr lang="en-US" sz="900" dirty="0" smtClean="0">
                <a:solidFill>
                  <a:srgbClr val="002060"/>
                </a:solidFill>
              </a:rPr>
              <a:t> be answered in your detail boxes.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20840999">
            <a:off x="1045158" y="3149194"/>
            <a:ext cx="762000" cy="35076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Explain why the problem is getting worse.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 rot="20840999">
            <a:off x="3576752" y="2880453"/>
            <a:ext cx="885218" cy="4070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What will happen if the problem doesn’t get solved?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4" name="Explosion 2 33"/>
          <p:cNvSpPr/>
          <p:nvPr/>
        </p:nvSpPr>
        <p:spPr>
          <a:xfrm rot="21360353">
            <a:off x="743798" y="5143866"/>
            <a:ext cx="2917691" cy="1767065"/>
          </a:xfrm>
          <a:prstGeom prst="irregularSeal2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Impact" panose="020B0806030902050204" pitchFamily="34" charset="0"/>
              </a:rPr>
              <a:t>Rule</a:t>
            </a:r>
            <a:r>
              <a:rPr lang="en-US" sz="900" dirty="0" smtClean="0">
                <a:solidFill>
                  <a:srgbClr val="002060"/>
                </a:solidFill>
              </a:rPr>
              <a:t>: Drag the Cloud idea next to the answer box that matches it.  Organize it in a logical way.</a:t>
            </a:r>
            <a:endParaRPr lang="en-US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0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170800">
            <a:off x="224376" y="-189474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Should the Representative Do About it?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304800"/>
            <a:ext cx="3048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60" y="5946806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5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6232236" y="1319035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232236" y="20574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254156" y="35892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232236" y="2819400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54156" y="42750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254156" y="4960869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254156" y="5669547"/>
            <a:ext cx="2590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loud Callout 21"/>
          <p:cNvSpPr/>
          <p:nvPr/>
        </p:nvSpPr>
        <p:spPr>
          <a:xfrm>
            <a:off x="574060" y="2518908"/>
            <a:ext cx="4455140" cy="3024287"/>
          </a:xfrm>
          <a:prstGeom prst="cloudCallout">
            <a:avLst>
              <a:gd name="adj1" fmla="val 45570"/>
              <a:gd name="adj2" fmla="val 6830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anose="020B0806030902050204" pitchFamily="34" charset="0"/>
              </a:rPr>
              <a:t>Brainstorm Cloud </a:t>
            </a:r>
          </a:p>
          <a:p>
            <a:pPr algn="ctr"/>
            <a:r>
              <a:rPr lang="en-US" sz="1000" dirty="0" smtClean="0"/>
              <a:t>(To help you think of details)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2532991" y="4558166"/>
            <a:ext cx="923186" cy="3507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I would like you to write a bill that says….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 rot="320542">
            <a:off x="3008729" y="4077074"/>
            <a:ext cx="1004993" cy="3507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I encourage you to tell President Obama that…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 rot="21102205">
            <a:off x="1339420" y="4213575"/>
            <a:ext cx="1119765" cy="441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In the future, you should vote yes if…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2" name="Explosion 2 31"/>
          <p:cNvSpPr/>
          <p:nvPr/>
        </p:nvSpPr>
        <p:spPr>
          <a:xfrm rot="21360353">
            <a:off x="161998" y="1443634"/>
            <a:ext cx="2966785" cy="1767065"/>
          </a:xfrm>
          <a:prstGeom prst="irregularSeal2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Impact" panose="020B0806030902050204" pitchFamily="34" charset="0"/>
              </a:rPr>
              <a:t>Rule</a:t>
            </a:r>
            <a:r>
              <a:rPr lang="en-US" sz="900" dirty="0" smtClean="0">
                <a:solidFill>
                  <a:srgbClr val="002060"/>
                </a:solidFill>
              </a:rPr>
              <a:t>: </a:t>
            </a:r>
            <a:r>
              <a:rPr lang="en-US" sz="900" b="1" dirty="0" smtClean="0">
                <a:solidFill>
                  <a:srgbClr val="002060"/>
                </a:solidFill>
              </a:rPr>
              <a:t>Any</a:t>
            </a:r>
            <a:r>
              <a:rPr lang="en-US" sz="900" dirty="0" smtClean="0">
                <a:solidFill>
                  <a:srgbClr val="002060"/>
                </a:solidFill>
              </a:rPr>
              <a:t> of the </a:t>
            </a:r>
            <a:r>
              <a:rPr lang="en-US" sz="900" b="1" dirty="0" smtClean="0">
                <a:solidFill>
                  <a:srgbClr val="002060"/>
                </a:solidFill>
              </a:rPr>
              <a:t>green boxes</a:t>
            </a:r>
            <a:r>
              <a:rPr lang="en-US" sz="900" dirty="0" smtClean="0">
                <a:solidFill>
                  <a:srgbClr val="002060"/>
                </a:solidFill>
              </a:rPr>
              <a:t> can be used for the first box.  You may use multiple if it makes sense.  </a:t>
            </a:r>
            <a:endParaRPr lang="en-US" sz="900" dirty="0">
              <a:solidFill>
                <a:srgbClr val="00206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 rot="20840999">
            <a:off x="1077243" y="3419539"/>
            <a:ext cx="762000" cy="3507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In the future, you should vote no if…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 rot="771073">
            <a:off x="3753317" y="3204900"/>
            <a:ext cx="885218" cy="40707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Please tell your fellow members of Congress that they should vote to…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 rot="21180440">
            <a:off x="2296750" y="3616036"/>
            <a:ext cx="1162979" cy="35076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I would like you to get Congress to appropriate $__ towards…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9" name="Explosion 2 8"/>
          <p:cNvSpPr/>
          <p:nvPr/>
        </p:nvSpPr>
        <p:spPr>
          <a:xfrm>
            <a:off x="3657600" y="1752600"/>
            <a:ext cx="1578560" cy="914399"/>
          </a:xfrm>
          <a:prstGeom prst="irregularSeal2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i="1" dirty="0" smtClean="0">
                <a:solidFill>
                  <a:srgbClr val="002060"/>
                </a:solidFill>
              </a:rPr>
              <a:t>Appropriate</a:t>
            </a:r>
            <a:r>
              <a:rPr lang="en-US" sz="600" dirty="0" smtClean="0">
                <a:solidFill>
                  <a:srgbClr val="002060"/>
                </a:solidFill>
              </a:rPr>
              <a:t> (rhymes with gate) means to give money</a:t>
            </a:r>
            <a:endParaRPr lang="en-US" sz="600" dirty="0">
              <a:solidFill>
                <a:srgbClr val="00206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00400" y="2438400"/>
            <a:ext cx="995526" cy="12669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520226" y="4817619"/>
            <a:ext cx="923186" cy="3507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Thank you for your attention to this…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 rot="997046">
            <a:off x="3969464" y="3830005"/>
            <a:ext cx="923186" cy="3507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I look forward to hearing from you…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 rot="21296807">
            <a:off x="805638" y="3883833"/>
            <a:ext cx="1063181" cy="3507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I will be paying attention to what you…</a:t>
            </a:r>
            <a:endParaRPr lang="en-US" sz="600" dirty="0">
              <a:solidFill>
                <a:srgbClr val="002060"/>
              </a:solidFill>
            </a:endParaRPr>
          </a:p>
        </p:txBody>
      </p:sp>
      <p:sp>
        <p:nvSpPr>
          <p:cNvPr id="40" name="Explosion 2 39"/>
          <p:cNvSpPr/>
          <p:nvPr/>
        </p:nvSpPr>
        <p:spPr>
          <a:xfrm rot="21360353">
            <a:off x="2137235" y="4976036"/>
            <a:ext cx="1988302" cy="1767065"/>
          </a:xfrm>
          <a:prstGeom prst="irregularSeal2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2060"/>
                </a:solidFill>
                <a:latin typeface="Impact" panose="020B0806030902050204" pitchFamily="34" charset="0"/>
              </a:rPr>
              <a:t>Rule</a:t>
            </a:r>
            <a:r>
              <a:rPr lang="en-US" sz="900" dirty="0" smtClean="0">
                <a:solidFill>
                  <a:srgbClr val="002060"/>
                </a:solidFill>
              </a:rPr>
              <a:t>: </a:t>
            </a:r>
            <a:r>
              <a:rPr lang="en-US" sz="900" b="1" dirty="0" smtClean="0">
                <a:solidFill>
                  <a:srgbClr val="002060"/>
                </a:solidFill>
              </a:rPr>
              <a:t>Any </a:t>
            </a:r>
            <a:r>
              <a:rPr lang="en-US" sz="900" dirty="0" smtClean="0">
                <a:solidFill>
                  <a:srgbClr val="002060"/>
                </a:solidFill>
              </a:rPr>
              <a:t>of</a:t>
            </a:r>
            <a:r>
              <a:rPr lang="en-US" sz="900" b="1" dirty="0" smtClean="0">
                <a:solidFill>
                  <a:srgbClr val="002060"/>
                </a:solidFill>
              </a:rPr>
              <a:t> </a:t>
            </a:r>
            <a:r>
              <a:rPr lang="en-US" sz="900" dirty="0" smtClean="0">
                <a:solidFill>
                  <a:srgbClr val="002060"/>
                </a:solidFill>
              </a:rPr>
              <a:t>the</a:t>
            </a:r>
            <a:r>
              <a:rPr lang="en-US" sz="900" b="1" dirty="0" smtClean="0">
                <a:solidFill>
                  <a:srgbClr val="002060"/>
                </a:solidFill>
              </a:rPr>
              <a:t> blue boxes </a:t>
            </a:r>
            <a:r>
              <a:rPr lang="en-US" sz="900" dirty="0" smtClean="0">
                <a:solidFill>
                  <a:srgbClr val="002060"/>
                </a:solidFill>
              </a:rPr>
              <a:t>can be used in the red boxes.</a:t>
            </a:r>
            <a:endParaRPr lang="en-US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73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21375653">
            <a:off x="4627199" y="4239310"/>
            <a:ext cx="1162936" cy="23618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Go to house.gov</a:t>
            </a:r>
          </a:p>
          <a:p>
            <a:pPr algn="ctr"/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Senate.gov</a:t>
            </a:r>
          </a:p>
          <a:p>
            <a:pPr algn="ctr"/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Whitehouse.gov</a:t>
            </a:r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>
          <a:xfrm rot="21170800">
            <a:off x="224376" y="214136"/>
            <a:ext cx="4438073" cy="220979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Setting Up Your Letter: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Info You Need in Advance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28800" y="2057400"/>
            <a:ext cx="3429000" cy="17526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Your home </a:t>
            </a:r>
            <a:r>
              <a:rPr lang="en-US" b="1" dirty="0" smtClean="0">
                <a:solidFill>
                  <a:srgbClr val="002060"/>
                </a:solidFill>
              </a:rPr>
              <a:t>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 smtClean="0">
                <a:solidFill>
                  <a:srgbClr val="002060"/>
                </a:solidFill>
              </a:rPr>
              <a:t>name</a:t>
            </a:r>
            <a:r>
              <a:rPr lang="en-US" b="1" dirty="0" smtClean="0">
                <a:solidFill>
                  <a:schemeClr val="bg1"/>
                </a:solidFill>
              </a:rPr>
              <a:t> of the person you’re writing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 smtClean="0">
                <a:solidFill>
                  <a:srgbClr val="002060"/>
                </a:solidFill>
              </a:rPr>
              <a:t>address</a:t>
            </a:r>
            <a:r>
              <a:rPr lang="en-US" b="1" dirty="0" smtClean="0">
                <a:solidFill>
                  <a:schemeClr val="bg1"/>
                </a:solidFill>
              </a:rPr>
              <a:t> for their D.C. office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3600" y="169228"/>
            <a:ext cx="3048000" cy="121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73618" y="1828800"/>
            <a:ext cx="3048000" cy="9536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73618" y="3196936"/>
            <a:ext cx="3048000" cy="16798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598981">
            <a:off x="3942249" y="1359714"/>
            <a:ext cx="2295846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1185819">
            <a:off x="4602045" y="2254364"/>
            <a:ext cx="1719313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156131">
            <a:off x="4764029" y="3261158"/>
            <a:ext cx="1395347" cy="609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4060" y="5946806"/>
            <a:ext cx="470000" cy="76944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6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 rot="21375653">
            <a:off x="1322773" y="4450687"/>
            <a:ext cx="2574078" cy="21346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Don’t use “Mr.” or “Mrs.”. Instead…</a:t>
            </a:r>
          </a:p>
          <a:p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“The Honorable __” (representative)</a:t>
            </a:r>
          </a:p>
          <a:p>
            <a:endParaRPr lang="en-US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“Senator __”</a:t>
            </a:r>
          </a:p>
          <a:p>
            <a:endParaRPr lang="en-US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“President Obama”</a:t>
            </a:r>
            <a:endParaRPr lang="en-US" sz="1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Curved Right Arrow 13"/>
          <p:cNvSpPr/>
          <p:nvPr/>
        </p:nvSpPr>
        <p:spPr>
          <a:xfrm>
            <a:off x="1066800" y="2559165"/>
            <a:ext cx="914400" cy="21652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5" name="Picture 2" descr="http://hilo.hawaii.edu/international/images/images-3_002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81" t="32098" r="56605" b="47122"/>
          <a:stretch/>
        </p:blipFill>
        <p:spPr bwMode="auto">
          <a:xfrm>
            <a:off x="7010400" y="5625548"/>
            <a:ext cx="1722541" cy="728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Explosion 2 15"/>
          <p:cNvSpPr/>
          <p:nvPr/>
        </p:nvSpPr>
        <p:spPr>
          <a:xfrm>
            <a:off x="6400800" y="4913784"/>
            <a:ext cx="1578560" cy="914399"/>
          </a:xfrm>
          <a:prstGeom prst="irregularSeal2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b="1" i="1" dirty="0" smtClean="0">
                <a:solidFill>
                  <a:srgbClr val="002060"/>
                </a:solidFill>
              </a:rPr>
              <a:t>Tip: </a:t>
            </a:r>
          </a:p>
          <a:p>
            <a:pPr algn="ctr"/>
            <a:r>
              <a:rPr lang="en-US" sz="600" dirty="0" smtClean="0">
                <a:solidFill>
                  <a:srgbClr val="002060"/>
                </a:solidFill>
              </a:rPr>
              <a:t>Here’s how you format </a:t>
            </a:r>
            <a:r>
              <a:rPr lang="en-US" sz="600" dirty="0" smtClean="0">
                <a:solidFill>
                  <a:srgbClr val="002060"/>
                </a:solidFill>
              </a:rPr>
              <a:t>an address</a:t>
            </a:r>
            <a:r>
              <a:rPr lang="en-US" sz="600" dirty="0" smtClean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19" name="Curved Right Arrow 18"/>
          <p:cNvSpPr/>
          <p:nvPr/>
        </p:nvSpPr>
        <p:spPr>
          <a:xfrm rot="20652501">
            <a:off x="3632542" y="3352800"/>
            <a:ext cx="634658" cy="21652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635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816</Words>
  <Application>Microsoft Office PowerPoint</Application>
  <PresentationFormat>On-screen Show (4:3)</PresentationFormat>
  <Paragraphs>127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Write a Letter to the Government about Refugees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Letter to Congress about Refugees</dc:title>
  <dc:creator>Amanda Wente</dc:creator>
  <cp:lastModifiedBy>Amanda Wente</cp:lastModifiedBy>
  <cp:revision>9</cp:revision>
  <dcterms:created xsi:type="dcterms:W3CDTF">2016-03-14T20:26:04Z</dcterms:created>
  <dcterms:modified xsi:type="dcterms:W3CDTF">2016-03-15T13:10:19Z</dcterms:modified>
</cp:coreProperties>
</file>