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2" r:id="rId3"/>
  </p:sldIdLst>
  <p:sldSz cx="7315200" cy="9601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641" autoAdjust="0"/>
    <p:restoredTop sz="83753" autoAdjust="0"/>
  </p:normalViewPr>
  <p:slideViewPr>
    <p:cSldViewPr>
      <p:cViewPr varScale="1">
        <p:scale>
          <a:sx n="51" d="100"/>
          <a:sy n="51" d="100"/>
        </p:scale>
        <p:origin x="-1278" y="-96"/>
      </p:cViewPr>
      <p:guideLst>
        <p:guide orient="horz" pos="3024"/>
        <p:guide pos="2304"/>
      </p:guideLst>
    </p:cSldViewPr>
  </p:slid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7F04B-32C8-4DE9-A9DD-4A1242C62A98}" type="datetimeFigureOut">
              <a:rPr lang="en-US" smtClean="0"/>
              <a:t>1/20/2016</a:t>
            </a:fld>
            <a:endParaRPr lang="en-US"/>
          </a:p>
        </p:txBody>
      </p:sp>
      <p:sp>
        <p:nvSpPr>
          <p:cNvPr id="4" name="Slide Image Placeholder 3"/>
          <p:cNvSpPr>
            <a:spLocks noGrp="1" noRot="1" noChangeAspect="1"/>
          </p:cNvSpPr>
          <p:nvPr>
            <p:ph type="sldImg" idx="2"/>
          </p:nvPr>
        </p:nvSpPr>
        <p:spPr>
          <a:xfrm>
            <a:off x="2122488" y="685800"/>
            <a:ext cx="26130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E74CE2-E1FD-44FA-87D2-D1C4293D53EA}" type="slidenum">
              <a:rPr lang="en-US" smtClean="0"/>
              <a:t>‹#›</a:t>
            </a:fld>
            <a:endParaRPr lang="en-US"/>
          </a:p>
        </p:txBody>
      </p:sp>
    </p:spTree>
    <p:extLst>
      <p:ext uri="{BB962C8B-B14F-4D97-AF65-F5344CB8AC3E}">
        <p14:creationId xmlns:p14="http://schemas.microsoft.com/office/powerpoint/2010/main" val="3759934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smtClean="0">
                <a:solidFill>
                  <a:schemeClr val="tx1"/>
                </a:solidFill>
                <a:effectLst/>
                <a:latin typeface="+mn-lt"/>
                <a:ea typeface="+mn-ea"/>
                <a:cs typeface="+mn-cs"/>
              </a:rPr>
              <a:t>EdSITEment</a:t>
            </a: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BE74CE2-E1FD-44FA-87D2-D1C4293D53EA}" type="slidenum">
              <a:rPr lang="en-US" smtClean="0"/>
              <a:t>1</a:t>
            </a:fld>
            <a:endParaRPr lang="en-US"/>
          </a:p>
        </p:txBody>
      </p:sp>
    </p:spTree>
    <p:extLst>
      <p:ext uri="{BB962C8B-B14F-4D97-AF65-F5344CB8AC3E}">
        <p14:creationId xmlns:p14="http://schemas.microsoft.com/office/powerpoint/2010/main" val="329559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E74CE2-E1FD-44FA-87D2-D1C4293D53EA}" type="slidenum">
              <a:rPr lang="en-US" smtClean="0"/>
              <a:t>2</a:t>
            </a:fld>
            <a:endParaRPr lang="en-US"/>
          </a:p>
        </p:txBody>
      </p:sp>
    </p:spTree>
    <p:extLst>
      <p:ext uri="{BB962C8B-B14F-4D97-AF65-F5344CB8AC3E}">
        <p14:creationId xmlns:p14="http://schemas.microsoft.com/office/powerpoint/2010/main" val="3376621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6"/>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63491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22203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37845"/>
            <a:ext cx="1316990" cy="114703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537845"/>
            <a:ext cx="382905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03327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405789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661"/>
            <a:ext cx="6217920" cy="19069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9399"/>
            <a:ext cx="621792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61956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47BB37-4D43-4EC7-9AF8-F3AE8DF10F3A}"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845462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149158"/>
            <a:ext cx="323215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3044825"/>
            <a:ext cx="323215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149158"/>
            <a:ext cx="323342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3044825"/>
            <a:ext cx="323342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47BB37-4D43-4EC7-9AF8-F3AE8DF10F3A}" type="datetimeFigureOut">
              <a:rPr lang="en-US" smtClean="0"/>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19044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47BB37-4D43-4EC7-9AF8-F3AE8DF10F3A}" type="datetimeFigureOut">
              <a:rPr lang="en-US" smtClean="0"/>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348020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7BB37-4D43-4EC7-9AF8-F3AE8DF10F3A}" type="datetimeFigureOut">
              <a:rPr lang="en-US" smtClean="0"/>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62725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382270"/>
            <a:ext cx="2406650" cy="162687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009141"/>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7BB37-4D43-4EC7-9AF8-F3AE8DF10F3A}"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12703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514273"/>
            <a:ext cx="438912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7BB37-4D43-4EC7-9AF8-F3AE8DF10F3A}"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08052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1"/>
            <a:ext cx="6583680" cy="6336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BA47BB37-4D43-4EC7-9AF8-F3AE8DF10F3A}" type="datetimeFigureOut">
              <a:rPr lang="en-US" smtClean="0"/>
              <a:t>1/20/2016</a:t>
            </a:fld>
            <a:endParaRPr lang="en-US"/>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4A57EEDC-283D-41B8-AB54-B5D8FFC642DA}" type="slidenum">
              <a:rPr lang="en-US" smtClean="0"/>
              <a:t>‹#›</a:t>
            </a:fld>
            <a:endParaRPr lang="en-US"/>
          </a:p>
        </p:txBody>
      </p:sp>
    </p:spTree>
    <p:extLst>
      <p:ext uri="{BB962C8B-B14F-4D97-AF65-F5344CB8AC3E}">
        <p14:creationId xmlns:p14="http://schemas.microsoft.com/office/powerpoint/2010/main" val="290210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0"/>
            <a:ext cx="4876800" cy="1015663"/>
          </a:xfrm>
          <a:prstGeom prst="rect">
            <a:avLst/>
          </a:prstGeom>
        </p:spPr>
        <p:txBody>
          <a:bodyPr wrap="square">
            <a:spAutoFit/>
          </a:bodyPr>
          <a:lstStyle/>
          <a:p>
            <a:pPr algn="ctr"/>
            <a:r>
              <a:rPr lang="en-US" sz="2000" b="1" i="1" dirty="0" smtClean="0">
                <a:latin typeface="Times New Roman" panose="02020603050405020304" pitchFamily="18" charset="0"/>
                <a:cs typeface="Times New Roman" panose="02020603050405020304" pitchFamily="18" charset="0"/>
              </a:rPr>
              <a:t>HA!: Jefferson’s Daughter</a:t>
            </a:r>
            <a:endParaRPr lang="en-US" sz="2000"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28600" y="1295400"/>
            <a:ext cx="914400" cy="276999"/>
          </a:xfrm>
          <a:prstGeom prst="rect">
            <a:avLst/>
          </a:prstGeom>
          <a:noFill/>
        </p:spPr>
        <p:txBody>
          <a:bodyPr wrap="square" rtlCol="0">
            <a:spAutoFit/>
          </a:bodyPr>
          <a:lstStyle/>
          <a:p>
            <a:r>
              <a:rPr lang="en-US" sz="1200" b="1" dirty="0" smtClean="0"/>
              <a:t>Interact</a:t>
            </a:r>
            <a:endParaRPr lang="en-US" sz="1200" b="1" dirty="0"/>
          </a:p>
        </p:txBody>
      </p:sp>
      <p:sp>
        <p:nvSpPr>
          <p:cNvPr id="7" name="TextBox 6"/>
          <p:cNvSpPr txBox="1"/>
          <p:nvPr/>
        </p:nvSpPr>
        <p:spPr>
          <a:xfrm>
            <a:off x="6705600" y="1247001"/>
            <a:ext cx="914400" cy="276999"/>
          </a:xfrm>
          <a:prstGeom prst="rect">
            <a:avLst/>
          </a:prstGeom>
          <a:noFill/>
        </p:spPr>
        <p:txBody>
          <a:bodyPr wrap="square" rtlCol="0">
            <a:spAutoFit/>
          </a:bodyPr>
          <a:lstStyle/>
          <a:p>
            <a:r>
              <a:rPr lang="en-US" sz="1200" b="1" dirty="0" smtClean="0"/>
              <a:t>MTT</a:t>
            </a:r>
            <a:endParaRPr lang="en-US" sz="1200" b="1" dirty="0"/>
          </a:p>
        </p:txBody>
      </p:sp>
      <p:sp>
        <p:nvSpPr>
          <p:cNvPr id="2" name="TextBox 1"/>
          <p:cNvSpPr txBox="1"/>
          <p:nvPr/>
        </p:nvSpPr>
        <p:spPr>
          <a:xfrm>
            <a:off x="81150" y="420469"/>
            <a:ext cx="7162800" cy="646331"/>
          </a:xfrm>
          <a:prstGeom prst="rect">
            <a:avLst/>
          </a:prstGeom>
          <a:noFill/>
          <a:ln>
            <a:solidFill>
              <a:schemeClr val="tx1"/>
            </a:solidFill>
          </a:ln>
        </p:spPr>
        <p:txBody>
          <a:bodyPr wrap="square" rtlCol="0">
            <a:spAutoFit/>
          </a:bodyPr>
          <a:lstStyle/>
          <a:p>
            <a:r>
              <a:rPr lang="en-US" sz="1200" dirty="0" smtClean="0"/>
              <a:t>It is easy to forget that the historical figures we discuss were real people. They were not just characters in a story. They had real lives and real problems. Here are two letters Thomas Jefferson wrote to his 11 year old daughter. Do you think you’re the only person to have problems with your parents? Not quite!</a:t>
            </a:r>
            <a:endParaRPr lang="en-US" sz="1200" dirty="0"/>
          </a:p>
        </p:txBody>
      </p:sp>
      <p:sp>
        <p:nvSpPr>
          <p:cNvPr id="12" name="Rectangle 11"/>
          <p:cNvSpPr/>
          <p:nvPr/>
        </p:nvSpPr>
        <p:spPr>
          <a:xfrm>
            <a:off x="1066800" y="1162645"/>
            <a:ext cx="5486400" cy="6355586"/>
          </a:xfrm>
          <a:prstGeom prst="rect">
            <a:avLst/>
          </a:prstGeom>
        </p:spPr>
        <p:txBody>
          <a:bodyPr wrap="square">
            <a:spAutoFit/>
          </a:bodyPr>
          <a:lstStyle/>
          <a:p>
            <a:r>
              <a:rPr lang="en-US" sz="1100" dirty="0" smtClean="0"/>
              <a:t>My </a:t>
            </a:r>
            <a:r>
              <a:rPr lang="en-US" sz="1100" dirty="0"/>
              <a:t>Dear Patsy</a:t>
            </a:r>
          </a:p>
          <a:p>
            <a:endParaRPr lang="en-US" sz="1100" dirty="0" smtClean="0"/>
          </a:p>
          <a:p>
            <a:r>
              <a:rPr lang="en-US" sz="1100" dirty="0"/>
              <a:t>After four days' journey, I arrived here without any accident, </a:t>
            </a:r>
            <a:r>
              <a:rPr lang="en-US" sz="1100" dirty="0" smtClean="0"/>
              <a:t>and in </a:t>
            </a:r>
            <a:r>
              <a:rPr lang="en-US" sz="1100" dirty="0"/>
              <a:t>as good health as when I left Philadelphia</a:t>
            </a:r>
            <a:r>
              <a:rPr lang="en-US" sz="1100" dirty="0" smtClean="0"/>
              <a:t>. The belief that you </a:t>
            </a:r>
            <a:r>
              <a:rPr lang="en-US" sz="1100" dirty="0"/>
              <a:t>would be more improved in the situation I have placed </a:t>
            </a:r>
            <a:r>
              <a:rPr lang="en-US" sz="1100" dirty="0" smtClean="0"/>
              <a:t>you than </a:t>
            </a:r>
            <a:r>
              <a:rPr lang="en-US" sz="1100" dirty="0"/>
              <a:t>if still with me, has solaced me on my parting with </a:t>
            </a:r>
            <a:r>
              <a:rPr lang="en-US" sz="1100" dirty="0" smtClean="0"/>
              <a:t>you, which </a:t>
            </a:r>
            <a:r>
              <a:rPr lang="en-US" sz="1100" dirty="0"/>
              <a:t>my love for you had rendered a difficult thing. </a:t>
            </a:r>
            <a:r>
              <a:rPr lang="en-US" sz="1100" dirty="0" smtClean="0"/>
              <a:t>The achievements </a:t>
            </a:r>
            <a:r>
              <a:rPr lang="en-US" sz="1100" dirty="0"/>
              <a:t>which I hope you will make under the tutors I </a:t>
            </a:r>
            <a:r>
              <a:rPr lang="en-US" sz="1100" dirty="0" smtClean="0"/>
              <a:t>have provided </a:t>
            </a:r>
            <a:r>
              <a:rPr lang="en-US" sz="1100" dirty="0"/>
              <a:t>for you will render you more worthy of my </a:t>
            </a:r>
            <a:r>
              <a:rPr lang="en-US" sz="1100" dirty="0" smtClean="0"/>
              <a:t>love. </a:t>
            </a:r>
          </a:p>
          <a:p>
            <a:endParaRPr lang="en-US" sz="1100" dirty="0" smtClean="0"/>
          </a:p>
          <a:p>
            <a:r>
              <a:rPr lang="en-US" sz="1100" dirty="0" smtClean="0"/>
              <a:t>..</a:t>
            </a:r>
            <a:r>
              <a:rPr lang="en-US" sz="1100" dirty="0"/>
              <a:t>I expect you will write me by every post. Inform me what </a:t>
            </a:r>
            <a:r>
              <a:rPr lang="en-US" sz="1100" dirty="0" smtClean="0"/>
              <a:t>books you </a:t>
            </a:r>
            <a:r>
              <a:rPr lang="en-US" sz="1100" dirty="0"/>
              <a:t>read, what tunes you learn, and </a:t>
            </a:r>
            <a:r>
              <a:rPr lang="en-US" sz="1100" dirty="0" smtClean="0"/>
              <a:t>enclose </a:t>
            </a:r>
            <a:r>
              <a:rPr lang="en-US" sz="1100" dirty="0"/>
              <a:t>me your best copy </a:t>
            </a:r>
            <a:r>
              <a:rPr lang="en-US" sz="1100" dirty="0" smtClean="0"/>
              <a:t>of every </a:t>
            </a:r>
            <a:r>
              <a:rPr lang="en-US" sz="1100" dirty="0"/>
              <a:t>lesson in drawing. Write also one letter a week either </a:t>
            </a:r>
            <a:r>
              <a:rPr lang="en-US" sz="1100" dirty="0" smtClean="0"/>
              <a:t>to your </a:t>
            </a:r>
            <a:r>
              <a:rPr lang="en-US" sz="1100" dirty="0"/>
              <a:t>Aunt </a:t>
            </a:r>
            <a:r>
              <a:rPr lang="en-US" sz="1100" dirty="0" err="1"/>
              <a:t>Eppes</a:t>
            </a:r>
            <a:r>
              <a:rPr lang="en-US" sz="1100" dirty="0"/>
              <a:t>, your Aunt </a:t>
            </a:r>
            <a:r>
              <a:rPr lang="en-US" sz="1100" dirty="0" err="1"/>
              <a:t>Skipworth</a:t>
            </a:r>
            <a:r>
              <a:rPr lang="en-US" sz="1100" dirty="0"/>
              <a:t>, your Aunt </a:t>
            </a:r>
            <a:r>
              <a:rPr lang="en-US" sz="1100" dirty="0" err="1"/>
              <a:t>Carr</a:t>
            </a:r>
            <a:r>
              <a:rPr lang="en-US" sz="1100" dirty="0"/>
              <a:t>, or the </a:t>
            </a:r>
            <a:r>
              <a:rPr lang="en-US" sz="1100" dirty="0" smtClean="0"/>
              <a:t>little lady </a:t>
            </a:r>
            <a:r>
              <a:rPr lang="en-US" sz="1100" dirty="0"/>
              <a:t>from whom I now enclose a letter</a:t>
            </a:r>
            <a:r>
              <a:rPr lang="en-US" sz="1100" dirty="0" smtClean="0"/>
              <a:t>. </a:t>
            </a:r>
            <a:r>
              <a:rPr lang="en-US" sz="1100" dirty="0"/>
              <a:t>Take care that </a:t>
            </a:r>
            <a:r>
              <a:rPr lang="en-US" sz="1100" dirty="0" smtClean="0"/>
              <a:t>you never </a:t>
            </a:r>
            <a:r>
              <a:rPr lang="en-US" sz="1100" dirty="0"/>
              <a:t>spell a word wrong. Always before you write a </a:t>
            </a:r>
            <a:r>
              <a:rPr lang="en-US" sz="1100" dirty="0" smtClean="0"/>
              <a:t>word, consider </a:t>
            </a:r>
            <a:r>
              <a:rPr lang="en-US" sz="1100" dirty="0"/>
              <a:t>how it is spelt, and, if you do not remember it, turn to </a:t>
            </a:r>
            <a:r>
              <a:rPr lang="en-US" sz="1100" dirty="0" smtClean="0"/>
              <a:t>a dictionary</a:t>
            </a:r>
            <a:r>
              <a:rPr lang="en-US" sz="1100" dirty="0"/>
              <a:t>. It produces great praise to a lady to spell well</a:t>
            </a:r>
            <a:r>
              <a:rPr lang="en-US" sz="1100" dirty="0" smtClean="0"/>
              <a:t>...If </a:t>
            </a:r>
            <a:r>
              <a:rPr lang="en-US" sz="1100" dirty="0"/>
              <a:t>you love me, then strive to be good under every situation </a:t>
            </a:r>
            <a:r>
              <a:rPr lang="en-US" sz="1100" dirty="0" smtClean="0"/>
              <a:t>and to </a:t>
            </a:r>
            <a:r>
              <a:rPr lang="en-US" sz="1100" dirty="0"/>
              <a:t>all living creatures, and to acquire </a:t>
            </a:r>
            <a:r>
              <a:rPr lang="en-US" sz="1100" dirty="0" smtClean="0"/>
              <a:t>those accomplishments</a:t>
            </a:r>
            <a:r>
              <a:rPr lang="en-US" sz="1100" dirty="0"/>
              <a:t> </a:t>
            </a:r>
            <a:r>
              <a:rPr lang="en-US" sz="1100" dirty="0" smtClean="0"/>
              <a:t>which </a:t>
            </a:r>
            <a:r>
              <a:rPr lang="en-US" sz="1100" dirty="0"/>
              <a:t>I have put in your power, and which will go far </a:t>
            </a:r>
            <a:r>
              <a:rPr lang="en-US" sz="1100" dirty="0" smtClean="0"/>
              <a:t>towards ensuring </a:t>
            </a:r>
            <a:r>
              <a:rPr lang="en-US" sz="1100" dirty="0"/>
              <a:t>you the warmest love of your affectionate </a:t>
            </a:r>
            <a:r>
              <a:rPr lang="en-US" sz="1100" dirty="0" smtClean="0"/>
              <a:t>father.</a:t>
            </a:r>
          </a:p>
          <a:p>
            <a:endParaRPr lang="en-US" sz="1100" dirty="0"/>
          </a:p>
          <a:p>
            <a:r>
              <a:rPr lang="en-US" sz="1100" dirty="0" smtClean="0"/>
              <a:t>P</a:t>
            </a:r>
            <a:r>
              <a:rPr lang="en-US" sz="1100" dirty="0"/>
              <a:t>. S. - keep my letters and read them at times, that you </a:t>
            </a:r>
            <a:r>
              <a:rPr lang="en-US" sz="1100" dirty="0" smtClean="0"/>
              <a:t>may always </a:t>
            </a:r>
            <a:r>
              <a:rPr lang="en-US" sz="1100" dirty="0"/>
              <a:t>have present in your mind those things which will </a:t>
            </a:r>
            <a:r>
              <a:rPr lang="en-US" sz="1100" dirty="0" smtClean="0"/>
              <a:t>endear you </a:t>
            </a:r>
            <a:r>
              <a:rPr lang="en-US" sz="1100" dirty="0"/>
              <a:t>to me</a:t>
            </a:r>
            <a:r>
              <a:rPr lang="en-US" sz="1100" dirty="0" smtClean="0"/>
              <a:t>.</a:t>
            </a:r>
          </a:p>
          <a:p>
            <a:endParaRPr lang="en-US" sz="1100" dirty="0"/>
          </a:p>
          <a:p>
            <a:r>
              <a:rPr lang="en-US" sz="1100" b="1" dirty="0" smtClean="0"/>
              <a:t>One month later, Jefferson wrote a follow-up letter to his daughter...</a:t>
            </a:r>
          </a:p>
          <a:p>
            <a:endParaRPr lang="en-US" sz="1100" dirty="0" smtClean="0"/>
          </a:p>
          <a:p>
            <a:r>
              <a:rPr lang="en-US" sz="1100" dirty="0" smtClean="0"/>
              <a:t>I </a:t>
            </a:r>
            <a:r>
              <a:rPr lang="en-US" sz="1100" dirty="0"/>
              <a:t>hoped before this to have received letters from you regularly and weekly by the </a:t>
            </a:r>
            <a:r>
              <a:rPr lang="en-US" sz="1100" dirty="0" smtClean="0"/>
              <a:t>post. I </a:t>
            </a:r>
            <a:r>
              <a:rPr lang="en-US" sz="1100" dirty="0"/>
              <a:t>am afraid you do not comply with my </a:t>
            </a:r>
            <a:r>
              <a:rPr lang="en-US" sz="1100" dirty="0" smtClean="0"/>
              <a:t>desire. </a:t>
            </a:r>
            <a:r>
              <a:rPr lang="en-US" sz="1100" dirty="0"/>
              <a:t>Your not writing to me every week is one instance, and your having never sent me any of your copies of Mr. </a:t>
            </a:r>
            <a:r>
              <a:rPr lang="en-US" sz="1100" dirty="0" err="1"/>
              <a:t>Simitiere's</a:t>
            </a:r>
            <a:r>
              <a:rPr lang="en-US" sz="1100" dirty="0"/>
              <a:t> drawing lessons is another. I shall be very much mortified and disappointed if you become inattentive to my wishes and particularly to the directions of that letter which I meant for your principal guide. </a:t>
            </a:r>
            <a:endParaRPr lang="en-US" sz="1100" dirty="0" smtClean="0"/>
          </a:p>
          <a:p>
            <a:endParaRPr lang="en-US" sz="1100" dirty="0"/>
          </a:p>
          <a:p>
            <a:r>
              <a:rPr lang="en-US" sz="1100" dirty="0" smtClean="0"/>
              <a:t>I </a:t>
            </a:r>
            <a:r>
              <a:rPr lang="en-US" sz="1100" dirty="0"/>
              <a:t>omitted in that letter to advise you on the subject of dress, which I know you are a little apt to neglect. I do not wish you to be </a:t>
            </a:r>
            <a:r>
              <a:rPr lang="en-US" sz="1100" dirty="0" smtClean="0"/>
              <a:t>childishly </a:t>
            </a:r>
            <a:r>
              <a:rPr lang="en-US" sz="1100" dirty="0"/>
              <a:t>clothed at this time of life, but that your wear should be fine of its kind. But above all things and at all times let your clothes be neat, whole, and properly put on. Do not fancy you must wear them till the dirt is visible to the eye. . .. </a:t>
            </a:r>
            <a:r>
              <a:rPr lang="en-US" sz="1100" dirty="0" smtClean="0"/>
              <a:t>Nothing </a:t>
            </a:r>
            <a:r>
              <a:rPr lang="en-US" sz="1100" dirty="0"/>
              <a:t>is so disgusting to men as a want of cleanliness and delicacy in women. I hope, therefore, the moment you rise from bed, your first work will be to dress yourself in such style, as that you may be seen by any gentleman without his being able to discover a pin amiss, or any other circumstance of neatness wanting... </a:t>
            </a:r>
          </a:p>
        </p:txBody>
      </p:sp>
      <p:sp>
        <p:nvSpPr>
          <p:cNvPr id="19" name="Rectangle 18"/>
          <p:cNvSpPr/>
          <p:nvPr/>
        </p:nvSpPr>
        <p:spPr>
          <a:xfrm>
            <a:off x="34564" y="9201539"/>
            <a:ext cx="725334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1"/>
          <p:cNvSpPr txBox="1"/>
          <p:nvPr/>
        </p:nvSpPr>
        <p:spPr>
          <a:xfrm>
            <a:off x="1920238" y="9250242"/>
            <a:ext cx="1371600" cy="307777"/>
          </a:xfrm>
          <a:prstGeom prst="rect">
            <a:avLst/>
          </a:prstGeom>
          <a:noFill/>
        </p:spPr>
        <p:txBody>
          <a:bodyPr wrap="square" rtlCol="0">
            <a:spAutoFit/>
          </a:bodyPr>
          <a:lstStyle/>
          <a:p>
            <a:r>
              <a:rPr lang="en-US" sz="1400" dirty="0"/>
              <a:t>+</a:t>
            </a:r>
            <a:r>
              <a:rPr lang="en-US" sz="1400" dirty="0" smtClean="0"/>
              <a:t>  important</a:t>
            </a:r>
            <a:endParaRPr lang="en-US" sz="1400" dirty="0"/>
          </a:p>
        </p:txBody>
      </p:sp>
      <p:sp>
        <p:nvSpPr>
          <p:cNvPr id="23" name="TextBox 22"/>
          <p:cNvSpPr txBox="1"/>
          <p:nvPr/>
        </p:nvSpPr>
        <p:spPr>
          <a:xfrm>
            <a:off x="3015345" y="9253793"/>
            <a:ext cx="1371600" cy="307777"/>
          </a:xfrm>
          <a:prstGeom prst="rect">
            <a:avLst/>
          </a:prstGeom>
          <a:noFill/>
        </p:spPr>
        <p:txBody>
          <a:bodyPr wrap="square" rtlCol="0">
            <a:spAutoFit/>
          </a:bodyPr>
          <a:lstStyle/>
          <a:p>
            <a:r>
              <a:rPr lang="en-US" sz="1400" dirty="0" smtClean="0"/>
              <a:t>?  I don’t get it</a:t>
            </a:r>
            <a:endParaRPr lang="en-US" sz="1400" dirty="0"/>
          </a:p>
        </p:txBody>
      </p:sp>
      <p:cxnSp>
        <p:nvCxnSpPr>
          <p:cNvPr id="25" name="Straight Connector 24"/>
          <p:cNvCxnSpPr/>
          <p:nvPr/>
        </p:nvCxnSpPr>
        <p:spPr>
          <a:xfrm>
            <a:off x="3048000" y="9236375"/>
            <a:ext cx="0" cy="307777"/>
          </a:xfrm>
          <a:prstGeom prst="line">
            <a:avLst/>
          </a:prstGeom>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4191000" y="9248635"/>
            <a:ext cx="1447800" cy="307777"/>
          </a:xfrm>
          <a:prstGeom prst="rect">
            <a:avLst/>
          </a:prstGeom>
          <a:noFill/>
        </p:spPr>
        <p:txBody>
          <a:bodyPr wrap="square" rtlCol="0">
            <a:spAutoFit/>
          </a:bodyPr>
          <a:lstStyle/>
          <a:p>
            <a:r>
              <a:rPr lang="en-US" sz="1400" dirty="0"/>
              <a:t>=</a:t>
            </a:r>
            <a:r>
              <a:rPr lang="en-US" sz="1400" dirty="0" smtClean="0"/>
              <a:t>  Reminds me of</a:t>
            </a:r>
            <a:endParaRPr lang="en-US" sz="1400" dirty="0"/>
          </a:p>
        </p:txBody>
      </p:sp>
      <p:cxnSp>
        <p:nvCxnSpPr>
          <p:cNvPr id="27" name="Straight Connector 26"/>
          <p:cNvCxnSpPr/>
          <p:nvPr/>
        </p:nvCxnSpPr>
        <p:spPr>
          <a:xfrm>
            <a:off x="4206237" y="9236375"/>
            <a:ext cx="0" cy="307777"/>
          </a:xfrm>
          <a:prstGeom prst="line">
            <a:avLst/>
          </a:prstGeom>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5562600" y="9257344"/>
            <a:ext cx="1371600" cy="307777"/>
          </a:xfrm>
          <a:prstGeom prst="rect">
            <a:avLst/>
          </a:prstGeom>
          <a:noFill/>
        </p:spPr>
        <p:txBody>
          <a:bodyPr wrap="square" rtlCol="0">
            <a:spAutoFit/>
          </a:bodyPr>
          <a:lstStyle/>
          <a:p>
            <a:r>
              <a:rPr lang="en-US" sz="1400" dirty="0" smtClean="0"/>
              <a:t> : ) Like</a:t>
            </a:r>
            <a:endParaRPr lang="en-US" sz="1400" dirty="0"/>
          </a:p>
        </p:txBody>
      </p:sp>
      <p:cxnSp>
        <p:nvCxnSpPr>
          <p:cNvPr id="29" name="Straight Connector 28"/>
          <p:cNvCxnSpPr/>
          <p:nvPr/>
        </p:nvCxnSpPr>
        <p:spPr>
          <a:xfrm>
            <a:off x="5588727" y="9234194"/>
            <a:ext cx="0" cy="307777"/>
          </a:xfrm>
          <a:prstGeom prst="line">
            <a:avLst/>
          </a:prstGeom>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6172200" y="9260321"/>
            <a:ext cx="1371600" cy="307777"/>
          </a:xfrm>
          <a:prstGeom prst="rect">
            <a:avLst/>
          </a:prstGeom>
          <a:noFill/>
        </p:spPr>
        <p:txBody>
          <a:bodyPr wrap="square" rtlCol="0">
            <a:spAutoFit/>
          </a:bodyPr>
          <a:lstStyle/>
          <a:p>
            <a:r>
              <a:rPr lang="en-US" sz="1400" dirty="0" smtClean="0"/>
              <a:t> : ( Don’t like</a:t>
            </a:r>
            <a:endParaRPr lang="en-US" sz="1400" dirty="0"/>
          </a:p>
        </p:txBody>
      </p:sp>
      <p:cxnSp>
        <p:nvCxnSpPr>
          <p:cNvPr id="31" name="Straight Connector 30"/>
          <p:cNvCxnSpPr/>
          <p:nvPr/>
        </p:nvCxnSpPr>
        <p:spPr>
          <a:xfrm>
            <a:off x="6248400" y="9227666"/>
            <a:ext cx="0" cy="307777"/>
          </a:xfrm>
          <a:prstGeom prst="line">
            <a:avLst/>
          </a:prstGeom>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34564" y="7972425"/>
            <a:ext cx="2480036" cy="1169551"/>
          </a:xfrm>
          <a:prstGeom prst="rect">
            <a:avLst/>
          </a:prstGeom>
          <a:noFill/>
        </p:spPr>
        <p:txBody>
          <a:bodyPr wrap="square" rtlCol="0">
            <a:spAutoFit/>
          </a:bodyPr>
          <a:lstStyle/>
          <a:p>
            <a:r>
              <a:rPr lang="en-US" sz="1000" b="1" dirty="0" smtClean="0"/>
              <a:t>Visual Response</a:t>
            </a:r>
            <a:r>
              <a:rPr lang="en-US" sz="1000" dirty="0" smtClean="0"/>
              <a:t> – </a:t>
            </a:r>
          </a:p>
          <a:p>
            <a:r>
              <a:rPr lang="en-US" sz="1000" dirty="0" smtClean="0"/>
              <a:t>Visualize what the author is saying and draw an illustration in the margin. </a:t>
            </a:r>
          </a:p>
          <a:p>
            <a:r>
              <a:rPr lang="en-US" sz="1000" dirty="0" smtClean="0"/>
              <a:t>Ask yourself:</a:t>
            </a:r>
          </a:p>
          <a:p>
            <a:r>
              <a:rPr lang="en-US" sz="1000" dirty="0" smtClean="0"/>
              <a:t>-What does this look like?</a:t>
            </a:r>
          </a:p>
          <a:p>
            <a:r>
              <a:rPr lang="en-US" sz="1000" dirty="0" smtClean="0"/>
              <a:t>-How can I draw this concept/idea?</a:t>
            </a:r>
          </a:p>
          <a:p>
            <a:r>
              <a:rPr lang="en-US" sz="1000" dirty="0" smtClean="0"/>
              <a:t>-What symbol best represents this idea?</a:t>
            </a:r>
            <a:endParaRPr lang="en-US" sz="1000" dirty="0"/>
          </a:p>
        </p:txBody>
      </p:sp>
      <p:sp>
        <p:nvSpPr>
          <p:cNvPr id="33" name="TextBox 32"/>
          <p:cNvSpPr txBox="1"/>
          <p:nvPr/>
        </p:nvSpPr>
        <p:spPr>
          <a:xfrm>
            <a:off x="2411691" y="7938108"/>
            <a:ext cx="2480036" cy="1323439"/>
          </a:xfrm>
          <a:prstGeom prst="rect">
            <a:avLst/>
          </a:prstGeom>
          <a:noFill/>
        </p:spPr>
        <p:txBody>
          <a:bodyPr wrap="square" rtlCol="0">
            <a:spAutoFit/>
          </a:bodyPr>
          <a:lstStyle/>
          <a:p>
            <a:r>
              <a:rPr lang="en-US" sz="1000" b="1" dirty="0" smtClean="0"/>
              <a:t>Connect</a:t>
            </a:r>
            <a:r>
              <a:rPr lang="en-US" sz="1000" dirty="0" smtClean="0"/>
              <a:t> – </a:t>
            </a:r>
          </a:p>
          <a:p>
            <a:r>
              <a:rPr lang="en-US" sz="1000" dirty="0" smtClean="0"/>
              <a:t>Make connections within the reading to your own life and to the world.</a:t>
            </a:r>
          </a:p>
          <a:p>
            <a:r>
              <a:rPr lang="en-US" sz="1000" dirty="0" smtClean="0"/>
              <a:t>Ask yourself:</a:t>
            </a:r>
          </a:p>
          <a:p>
            <a:r>
              <a:rPr lang="en-US" sz="1000" dirty="0" smtClean="0"/>
              <a:t>-How does this relate to me?</a:t>
            </a:r>
          </a:p>
          <a:p>
            <a:r>
              <a:rPr lang="en-US" sz="1000" dirty="0" smtClean="0"/>
              <a:t>-How does this relate to other parts of the text?</a:t>
            </a:r>
          </a:p>
          <a:p>
            <a:r>
              <a:rPr lang="en-US" sz="1000" dirty="0" smtClean="0"/>
              <a:t>-How does this relate to the world?</a:t>
            </a:r>
            <a:endParaRPr lang="en-US" sz="1000" dirty="0"/>
          </a:p>
        </p:txBody>
      </p:sp>
      <p:sp>
        <p:nvSpPr>
          <p:cNvPr id="34" name="TextBox 33"/>
          <p:cNvSpPr txBox="1"/>
          <p:nvPr/>
        </p:nvSpPr>
        <p:spPr>
          <a:xfrm>
            <a:off x="4807868" y="7953375"/>
            <a:ext cx="2480036" cy="1169551"/>
          </a:xfrm>
          <a:prstGeom prst="rect">
            <a:avLst/>
          </a:prstGeom>
          <a:noFill/>
        </p:spPr>
        <p:txBody>
          <a:bodyPr wrap="square" rtlCol="0">
            <a:spAutoFit/>
          </a:bodyPr>
          <a:lstStyle/>
          <a:p>
            <a:r>
              <a:rPr lang="en-US" sz="1000" b="1" dirty="0" smtClean="0"/>
              <a:t>Question</a:t>
            </a:r>
            <a:r>
              <a:rPr lang="en-US" sz="1000" dirty="0" smtClean="0"/>
              <a:t> -</a:t>
            </a:r>
          </a:p>
          <a:p>
            <a:r>
              <a:rPr lang="en-US" sz="1000" dirty="0" smtClean="0"/>
              <a:t>Question both the ideas in and your own understanding of a text.</a:t>
            </a:r>
          </a:p>
          <a:p>
            <a:r>
              <a:rPr lang="en-US" sz="1000" dirty="0" smtClean="0"/>
              <a:t>Ask yourself:</a:t>
            </a:r>
          </a:p>
          <a:p>
            <a:r>
              <a:rPr lang="en-US" sz="1000" dirty="0" smtClean="0"/>
              <a:t>-What is the author saying here?</a:t>
            </a:r>
          </a:p>
          <a:p>
            <a:r>
              <a:rPr lang="en-US" sz="1000" dirty="0" smtClean="0"/>
              <a:t>-What is the purpose of this section/word?</a:t>
            </a:r>
          </a:p>
          <a:p>
            <a:r>
              <a:rPr lang="en-US" sz="1000" dirty="0" smtClean="0"/>
              <a:t>-What do I agree/disagree with?</a:t>
            </a:r>
            <a:endParaRPr lang="en-US" sz="1000" dirty="0"/>
          </a:p>
        </p:txBody>
      </p:sp>
      <p:sp>
        <p:nvSpPr>
          <p:cNvPr id="35" name="Rectangle 34"/>
          <p:cNvSpPr/>
          <p:nvPr/>
        </p:nvSpPr>
        <p:spPr>
          <a:xfrm>
            <a:off x="34564" y="7972425"/>
            <a:ext cx="7253340" cy="12325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a:off x="4800600" y="7973675"/>
            <a:ext cx="0" cy="1253991"/>
          </a:xfrm>
          <a:prstGeom prst="line">
            <a:avLst/>
          </a:prstGeom>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2905263" y="7721798"/>
            <a:ext cx="1386837" cy="307777"/>
          </a:xfrm>
          <a:prstGeom prst="rect">
            <a:avLst/>
          </a:prstGeom>
          <a:noFill/>
        </p:spPr>
        <p:txBody>
          <a:bodyPr wrap="square" rtlCol="0">
            <a:spAutoFit/>
          </a:bodyPr>
          <a:lstStyle/>
          <a:p>
            <a:pPr algn="ctr"/>
            <a:r>
              <a:rPr lang="en-US" sz="1400" dirty="0" smtClean="0"/>
              <a:t>Interacts</a:t>
            </a:r>
            <a:endParaRPr lang="en-US" sz="1400" dirty="0"/>
          </a:p>
        </p:txBody>
      </p:sp>
      <p:sp>
        <p:nvSpPr>
          <p:cNvPr id="39" name="Rectangle 38"/>
          <p:cNvSpPr/>
          <p:nvPr/>
        </p:nvSpPr>
        <p:spPr>
          <a:xfrm>
            <a:off x="3048000" y="7788579"/>
            <a:ext cx="1158237" cy="1838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028" y="9253793"/>
            <a:ext cx="1138050" cy="307777"/>
          </a:xfrm>
          <a:prstGeom prst="rect">
            <a:avLst/>
          </a:prstGeom>
          <a:noFill/>
        </p:spPr>
        <p:txBody>
          <a:bodyPr wrap="square" rtlCol="0">
            <a:spAutoFit/>
          </a:bodyPr>
          <a:lstStyle/>
          <a:p>
            <a:r>
              <a:rPr lang="en-US" sz="1400" b="1" dirty="0" smtClean="0"/>
              <a:t>MTT Icons:</a:t>
            </a:r>
            <a:endParaRPr lang="en-US" sz="1400" b="1" dirty="0"/>
          </a:p>
        </p:txBody>
      </p:sp>
      <p:sp>
        <p:nvSpPr>
          <p:cNvPr id="40" name="TextBox 39"/>
          <p:cNvSpPr txBox="1"/>
          <p:nvPr/>
        </p:nvSpPr>
        <p:spPr>
          <a:xfrm>
            <a:off x="808622" y="9241703"/>
            <a:ext cx="1371600" cy="307777"/>
          </a:xfrm>
          <a:prstGeom prst="rect">
            <a:avLst/>
          </a:prstGeom>
          <a:noFill/>
        </p:spPr>
        <p:txBody>
          <a:bodyPr wrap="square" rtlCol="0">
            <a:spAutoFit/>
          </a:bodyPr>
          <a:lstStyle/>
          <a:p>
            <a:r>
              <a:rPr lang="en-US" sz="1400" dirty="0" smtClean="0"/>
              <a:t>!  interesting</a:t>
            </a:r>
            <a:endParaRPr lang="en-US" sz="1400" dirty="0"/>
          </a:p>
        </p:txBody>
      </p:sp>
      <p:cxnSp>
        <p:nvCxnSpPr>
          <p:cNvPr id="41" name="Straight Connector 40"/>
          <p:cNvCxnSpPr/>
          <p:nvPr/>
        </p:nvCxnSpPr>
        <p:spPr>
          <a:xfrm>
            <a:off x="1981200" y="9241703"/>
            <a:ext cx="0" cy="307777"/>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2424752" y="7952561"/>
            <a:ext cx="0" cy="125399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20820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315200" cy="6863417"/>
          </a:xfrm>
          <a:prstGeom prst="rect">
            <a:avLst/>
          </a:prstGeom>
        </p:spPr>
        <p:txBody>
          <a:bodyPr wrap="square">
            <a:spAutoFit/>
          </a:bodyPr>
          <a:lstStyle/>
          <a:p>
            <a:r>
              <a:rPr lang="en-US" sz="1600" b="1" dirty="0"/>
              <a:t>DISCUSS THIS AS A BOOK CLUB.  HAVE ONE PERSON RECORD THE GROUP’S ANSWERS.</a:t>
            </a:r>
          </a:p>
          <a:p>
            <a:endParaRPr lang="en-US" sz="1200" dirty="0" smtClean="0"/>
          </a:p>
          <a:p>
            <a:pPr marL="342900" indent="-342900">
              <a:buAutoNum type="arabicPeriod"/>
            </a:pPr>
            <a:r>
              <a:rPr lang="en-US" sz="1200" dirty="0" smtClean="0"/>
              <a:t>What would you cite as text evidence that Jefferson loved and cared about his daughter? Explain.</a:t>
            </a:r>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r>
              <a:rPr lang="en-US" sz="1200" dirty="0" smtClean="0"/>
              <a:t>What was Jefferson so upset about in his second letter?</a:t>
            </a:r>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smtClean="0"/>
          </a:p>
          <a:p>
            <a:pPr marL="342900" indent="-342900">
              <a:buFontTx/>
              <a:buAutoNum type="arabicPeriod"/>
            </a:pPr>
            <a:r>
              <a:rPr lang="en-US" sz="1200" dirty="0" smtClean="0"/>
              <a:t>Based </a:t>
            </a:r>
            <a:r>
              <a:rPr lang="en-US" sz="1200" dirty="0"/>
              <a:t>on these letters would you want Thomas Jefferson to be your father? Explain.</a:t>
            </a:r>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r>
              <a:rPr lang="en-US" sz="1200" dirty="0" smtClean="0"/>
              <a:t>Imagine you were Jefferson’s daughter. Write a letter back to “your dad” responding to his criticisms.</a:t>
            </a:r>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p:txBody>
      </p:sp>
    </p:spTree>
    <p:extLst>
      <p:ext uri="{BB962C8B-B14F-4D97-AF65-F5344CB8AC3E}">
        <p14:creationId xmlns:p14="http://schemas.microsoft.com/office/powerpoint/2010/main" val="1551326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3657</TotalTime>
  <Words>858</Words>
  <Application>Microsoft Office PowerPoint</Application>
  <PresentationFormat>Custom</PresentationFormat>
  <Paragraphs>80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roughton</dc:creator>
  <cp:lastModifiedBy>Amanda Wente</cp:lastModifiedBy>
  <cp:revision>123</cp:revision>
  <dcterms:created xsi:type="dcterms:W3CDTF">2014-01-26T19:33:17Z</dcterms:created>
  <dcterms:modified xsi:type="dcterms:W3CDTF">2016-01-20T16:01:38Z</dcterms:modified>
</cp:coreProperties>
</file>