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2" r:id="rId3"/>
  </p:sldIdLst>
  <p:sldSz cx="7315200" cy="9601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641" autoAdjust="0"/>
    <p:restoredTop sz="83753" autoAdjust="0"/>
  </p:normalViewPr>
  <p:slideViewPr>
    <p:cSldViewPr>
      <p:cViewPr>
        <p:scale>
          <a:sx n="75" d="100"/>
          <a:sy n="75" d="100"/>
        </p:scale>
        <p:origin x="-726" y="-252"/>
      </p:cViewPr>
      <p:guideLst>
        <p:guide orient="horz" pos="3024"/>
        <p:guide pos="2304"/>
      </p:guideLst>
    </p:cSldViewPr>
  </p:slid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7F04B-32C8-4DE9-A9DD-4A1242C62A98}" type="datetimeFigureOut">
              <a:rPr lang="en-US" smtClean="0"/>
              <a:t>1/20/2016</a:t>
            </a:fld>
            <a:endParaRPr lang="en-US"/>
          </a:p>
        </p:txBody>
      </p:sp>
      <p:sp>
        <p:nvSpPr>
          <p:cNvPr id="4" name="Slide Image Placeholder 3"/>
          <p:cNvSpPr>
            <a:spLocks noGrp="1" noRot="1" noChangeAspect="1"/>
          </p:cNvSpPr>
          <p:nvPr>
            <p:ph type="sldImg" idx="2"/>
          </p:nvPr>
        </p:nvSpPr>
        <p:spPr>
          <a:xfrm>
            <a:off x="2122488" y="685800"/>
            <a:ext cx="26130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E74CE2-E1FD-44FA-87D2-D1C4293D53EA}" type="slidenum">
              <a:rPr lang="en-US" smtClean="0"/>
              <a:t>‹#›</a:t>
            </a:fld>
            <a:endParaRPr lang="en-US"/>
          </a:p>
        </p:txBody>
      </p:sp>
    </p:spTree>
    <p:extLst>
      <p:ext uri="{BB962C8B-B14F-4D97-AF65-F5344CB8AC3E}">
        <p14:creationId xmlns:p14="http://schemas.microsoft.com/office/powerpoint/2010/main" val="3759934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Paraphrased</a:t>
            </a:r>
            <a:r>
              <a:rPr lang="en-US" sz="1200" b="0" i="0" kern="1200" baseline="0" dirty="0" smtClean="0">
                <a:solidFill>
                  <a:schemeClr val="tx1"/>
                </a:solidFill>
                <a:effectLst/>
                <a:latin typeface="+mn-lt"/>
                <a:ea typeface="+mn-ea"/>
                <a:cs typeface="+mn-cs"/>
              </a:rPr>
              <a:t> for readability by Joshua Frazier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http://www.nibleycitycouncil.com/farewell_address_today.html</a:t>
            </a:r>
          </a:p>
        </p:txBody>
      </p:sp>
      <p:sp>
        <p:nvSpPr>
          <p:cNvPr id="4" name="Slide Number Placeholder 3"/>
          <p:cNvSpPr>
            <a:spLocks noGrp="1"/>
          </p:cNvSpPr>
          <p:nvPr>
            <p:ph type="sldNum" sz="quarter" idx="10"/>
          </p:nvPr>
        </p:nvSpPr>
        <p:spPr/>
        <p:txBody>
          <a:bodyPr/>
          <a:lstStyle/>
          <a:p>
            <a:fld id="{1BE74CE2-E1FD-44FA-87D2-D1C4293D53EA}" type="slidenum">
              <a:rPr lang="en-US" smtClean="0"/>
              <a:t>1</a:t>
            </a:fld>
            <a:endParaRPr lang="en-US"/>
          </a:p>
        </p:txBody>
      </p:sp>
    </p:spTree>
    <p:extLst>
      <p:ext uri="{BB962C8B-B14F-4D97-AF65-F5344CB8AC3E}">
        <p14:creationId xmlns:p14="http://schemas.microsoft.com/office/powerpoint/2010/main" val="4025727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6"/>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63491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22203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37845"/>
            <a:ext cx="1316990" cy="114703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537845"/>
            <a:ext cx="382905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03327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405789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661"/>
            <a:ext cx="6217920" cy="19069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9399"/>
            <a:ext cx="621792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61956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47BB37-4D43-4EC7-9AF8-F3AE8DF10F3A}"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845462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149158"/>
            <a:ext cx="323215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3044825"/>
            <a:ext cx="323215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149158"/>
            <a:ext cx="323342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3044825"/>
            <a:ext cx="323342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47BB37-4D43-4EC7-9AF8-F3AE8DF10F3A}" type="datetimeFigureOut">
              <a:rPr lang="en-US" smtClean="0"/>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19044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47BB37-4D43-4EC7-9AF8-F3AE8DF10F3A}" type="datetimeFigureOut">
              <a:rPr lang="en-US" smtClean="0"/>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348020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7BB37-4D43-4EC7-9AF8-F3AE8DF10F3A}" type="datetimeFigureOut">
              <a:rPr lang="en-US" smtClean="0"/>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62725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382270"/>
            <a:ext cx="2406650" cy="162687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009141"/>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7BB37-4D43-4EC7-9AF8-F3AE8DF10F3A}"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12703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514273"/>
            <a:ext cx="438912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7BB37-4D43-4EC7-9AF8-F3AE8DF10F3A}"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08052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1"/>
            <a:ext cx="6583680" cy="6336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BA47BB37-4D43-4EC7-9AF8-F3AE8DF10F3A}" type="datetimeFigureOut">
              <a:rPr lang="en-US" smtClean="0"/>
              <a:t>1/20/2016</a:t>
            </a:fld>
            <a:endParaRPr lang="en-US"/>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4A57EEDC-283D-41B8-AB54-B5D8FFC642DA}" type="slidenum">
              <a:rPr lang="en-US" smtClean="0"/>
              <a:t>‹#›</a:t>
            </a:fld>
            <a:endParaRPr lang="en-US"/>
          </a:p>
        </p:txBody>
      </p:sp>
    </p:spTree>
    <p:extLst>
      <p:ext uri="{BB962C8B-B14F-4D97-AF65-F5344CB8AC3E}">
        <p14:creationId xmlns:p14="http://schemas.microsoft.com/office/powerpoint/2010/main" val="290210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0"/>
            <a:ext cx="4876800" cy="1015663"/>
          </a:xfrm>
          <a:prstGeom prst="rect">
            <a:avLst/>
          </a:prstGeom>
        </p:spPr>
        <p:txBody>
          <a:bodyPr wrap="square">
            <a:spAutoFit/>
          </a:bodyPr>
          <a:lstStyle/>
          <a:p>
            <a:pPr algn="ctr"/>
            <a:r>
              <a:rPr lang="en-US" sz="2000" b="1" i="1" dirty="0" smtClean="0">
                <a:latin typeface="Times New Roman" panose="02020603050405020304" pitchFamily="18" charset="0"/>
                <a:cs typeface="Times New Roman" panose="02020603050405020304" pitchFamily="18" charset="0"/>
              </a:rPr>
              <a:t>HAT: Washington’s Farewell Address</a:t>
            </a:r>
            <a:endParaRPr lang="en-US" sz="2000"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28600" y="1295400"/>
            <a:ext cx="914400" cy="276999"/>
          </a:xfrm>
          <a:prstGeom prst="rect">
            <a:avLst/>
          </a:prstGeom>
          <a:noFill/>
        </p:spPr>
        <p:txBody>
          <a:bodyPr wrap="square" rtlCol="0">
            <a:spAutoFit/>
          </a:bodyPr>
          <a:lstStyle/>
          <a:p>
            <a:r>
              <a:rPr lang="en-US" sz="1200" b="1" dirty="0" smtClean="0"/>
              <a:t>Interact</a:t>
            </a:r>
            <a:endParaRPr lang="en-US" sz="1200" b="1" dirty="0"/>
          </a:p>
        </p:txBody>
      </p:sp>
      <p:sp>
        <p:nvSpPr>
          <p:cNvPr id="7" name="TextBox 6"/>
          <p:cNvSpPr txBox="1"/>
          <p:nvPr/>
        </p:nvSpPr>
        <p:spPr>
          <a:xfrm>
            <a:off x="6705600" y="1247001"/>
            <a:ext cx="914400" cy="276999"/>
          </a:xfrm>
          <a:prstGeom prst="rect">
            <a:avLst/>
          </a:prstGeom>
          <a:noFill/>
        </p:spPr>
        <p:txBody>
          <a:bodyPr wrap="square" rtlCol="0">
            <a:spAutoFit/>
          </a:bodyPr>
          <a:lstStyle/>
          <a:p>
            <a:r>
              <a:rPr lang="en-US" sz="1200" b="1" dirty="0" smtClean="0"/>
              <a:t>MTT</a:t>
            </a:r>
            <a:endParaRPr lang="en-US" sz="1200" b="1" dirty="0"/>
          </a:p>
        </p:txBody>
      </p:sp>
      <p:sp>
        <p:nvSpPr>
          <p:cNvPr id="2" name="TextBox 1"/>
          <p:cNvSpPr txBox="1"/>
          <p:nvPr/>
        </p:nvSpPr>
        <p:spPr>
          <a:xfrm>
            <a:off x="81150" y="420469"/>
            <a:ext cx="7162800" cy="646331"/>
          </a:xfrm>
          <a:prstGeom prst="rect">
            <a:avLst/>
          </a:prstGeom>
          <a:noFill/>
          <a:ln>
            <a:solidFill>
              <a:schemeClr val="tx1"/>
            </a:solidFill>
          </a:ln>
        </p:spPr>
        <p:txBody>
          <a:bodyPr wrap="square" rtlCol="0">
            <a:spAutoFit/>
          </a:bodyPr>
          <a:lstStyle/>
          <a:p>
            <a:r>
              <a:rPr lang="en-US" sz="1200" dirty="0" smtClean="0"/>
              <a:t>Many wanted George Washington to continue as president for a 3</a:t>
            </a:r>
            <a:r>
              <a:rPr lang="en-US" sz="1200" baseline="30000" dirty="0" smtClean="0"/>
              <a:t>rd</a:t>
            </a:r>
            <a:r>
              <a:rPr lang="en-US" sz="1200" dirty="0" smtClean="0"/>
              <a:t> term but he was ready to be done. He was tired and wanted to set the precedent that power should not be grasped in this nation. He made a speech leaving advice to the country that is still surprisingly relevant today. Selections from the speech are below.</a:t>
            </a:r>
            <a:endParaRPr lang="en-US" sz="1200" dirty="0"/>
          </a:p>
        </p:txBody>
      </p:sp>
      <p:pic>
        <p:nvPicPr>
          <p:cNvPr id="10" name="Picture 9"/>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1219200" y="4504"/>
            <a:ext cx="467772" cy="390124"/>
          </a:xfrm>
          <a:prstGeom prst="rect">
            <a:avLst/>
          </a:prstGeom>
        </p:spPr>
      </p:pic>
      <p:sp>
        <p:nvSpPr>
          <p:cNvPr id="12" name="Rectangle 11"/>
          <p:cNvSpPr/>
          <p:nvPr/>
        </p:nvSpPr>
        <p:spPr>
          <a:xfrm>
            <a:off x="1150267" y="1393461"/>
            <a:ext cx="5301345" cy="6355586"/>
          </a:xfrm>
          <a:prstGeom prst="rect">
            <a:avLst/>
          </a:prstGeom>
        </p:spPr>
        <p:txBody>
          <a:bodyPr wrap="square">
            <a:spAutoFit/>
          </a:bodyPr>
          <a:lstStyle/>
          <a:p>
            <a:pPr algn="ctr"/>
            <a:r>
              <a:rPr lang="en-US" sz="1100" dirty="0" smtClean="0"/>
              <a:t>On Unity</a:t>
            </a:r>
            <a:endParaRPr lang="en-US" sz="1100" dirty="0"/>
          </a:p>
          <a:p>
            <a:r>
              <a:rPr lang="en-US" sz="1100" dirty="0"/>
              <a:t>It is of infinite importance that you unify as one nation, indivisible, cherishing a patriotic attachment that is immovable. Preserve your nation, make her your top priority, watch for her preservation with a jealous anxiety. Jump to defend her, even at the first suspicion of foul </a:t>
            </a:r>
            <a:r>
              <a:rPr lang="en-US" sz="1100" dirty="0" smtClean="0"/>
              <a:t>play. Whether </a:t>
            </a:r>
            <a:r>
              <a:rPr lang="en-US" sz="1100" dirty="0"/>
              <a:t>by birth, or by choice you have to be Americans before all else. The very name American must arouse patriotism more than any other name or group. You are all, for the most part, similar in religion and culture, and you have the same goals. </a:t>
            </a:r>
            <a:endParaRPr lang="en-US" sz="1100" dirty="0" smtClean="0"/>
          </a:p>
          <a:p>
            <a:endParaRPr lang="en-US" sz="1100" dirty="0" smtClean="0"/>
          </a:p>
          <a:p>
            <a:pPr algn="ctr"/>
            <a:r>
              <a:rPr lang="en-US" sz="1100" dirty="0" smtClean="0"/>
              <a:t>On Morality</a:t>
            </a:r>
            <a:endParaRPr lang="en-US" sz="1100" dirty="0"/>
          </a:p>
          <a:p>
            <a:r>
              <a:rPr lang="en-US" sz="1100" dirty="0"/>
              <a:t>Now, religion and morality are vital here, and it’s silly to say that patriotism could ever be more important than these. Politicians, as well as the common man, need to be pious and respectful. An entire book could not list all the ways that being a good politician is tied to being moral and religious</a:t>
            </a:r>
            <a:r>
              <a:rPr lang="en-US" sz="1100" dirty="0" smtClean="0"/>
              <a:t>. </a:t>
            </a:r>
            <a:r>
              <a:rPr lang="en-US" sz="1100" dirty="0"/>
              <a:t>Be cautious to believe the notion that we can be moral without religion. Whatever may be conceded philosophically, reason and experience both forbid us to expect that national morality can prevail in exclusion of religious principle</a:t>
            </a:r>
            <a:r>
              <a:rPr lang="en-US" sz="1100" dirty="0" smtClean="0"/>
              <a:t>.</a:t>
            </a:r>
          </a:p>
          <a:p>
            <a:endParaRPr lang="en-US" sz="1100" dirty="0" smtClean="0"/>
          </a:p>
          <a:p>
            <a:pPr algn="ctr"/>
            <a:r>
              <a:rPr lang="en-US" sz="1100" dirty="0" smtClean="0"/>
              <a:t>On Politicians</a:t>
            </a:r>
            <a:endParaRPr lang="en-US" sz="1100" dirty="0"/>
          </a:p>
          <a:p>
            <a:r>
              <a:rPr lang="en-US" sz="1100" dirty="0"/>
              <a:t>I</a:t>
            </a:r>
            <a:r>
              <a:rPr lang="en-US" sz="1100" dirty="0" smtClean="0"/>
              <a:t>t </a:t>
            </a:r>
            <a:r>
              <a:rPr lang="en-US" sz="1100" dirty="0"/>
              <a:t>is important that politicians, entrusted with their office, respect freedom by confining themselves to their respective office, never encroaching upon the constitutional sphere of another department. There’s this tendency to let all the power shift into one office, which inevitably creates tyranny (just look at human nature and how much we love power). </a:t>
            </a:r>
            <a:r>
              <a:rPr lang="en-US" sz="1100" dirty="0" smtClean="0"/>
              <a:t>Don't </a:t>
            </a:r>
            <a:r>
              <a:rPr lang="en-US" sz="1100" dirty="0"/>
              <a:t>welcome change, just for the sake of change, without knowing full well what that change actually means</a:t>
            </a:r>
            <a:r>
              <a:rPr lang="en-US" sz="1100" dirty="0" smtClean="0"/>
              <a:t>.</a:t>
            </a:r>
          </a:p>
          <a:p>
            <a:endParaRPr lang="en-US" sz="1100" dirty="0" smtClean="0"/>
          </a:p>
          <a:p>
            <a:pPr algn="ctr"/>
            <a:r>
              <a:rPr lang="en-US" sz="1100" dirty="0" smtClean="0"/>
              <a:t>On Foreign Alliances</a:t>
            </a:r>
            <a:endParaRPr lang="en-US" sz="1100" dirty="0"/>
          </a:p>
          <a:p>
            <a:r>
              <a:rPr lang="en-US" sz="1100" dirty="0"/>
              <a:t>It’ll help a lot if you can avoid permanent rivalries and permanent alliances</a:t>
            </a:r>
            <a:r>
              <a:rPr lang="en-US" sz="1100" dirty="0" smtClean="0"/>
              <a:t>. Constantly </a:t>
            </a:r>
            <a:r>
              <a:rPr lang="en-US" sz="1100" dirty="0"/>
              <a:t>being enemies with a particular country makes you reactive, and can even lead you to war when you really don’t need to, it makes you a slave to them, anxious for any kind of feedback, good or ill. A nation under these influences may impel its government to war based on passion which good reason would </a:t>
            </a:r>
            <a:r>
              <a:rPr lang="en-US" sz="1100" dirty="0" smtClean="0"/>
              <a:t>reject.</a:t>
            </a:r>
            <a:r>
              <a:rPr lang="en-US" sz="1100" b="1" dirty="0"/>
              <a:t> </a:t>
            </a:r>
            <a:r>
              <a:rPr lang="en-US" sz="1100" dirty="0"/>
              <a:t>Likewise, a passionate alliance with another nation produces all kinds of problems. Sympathy for a favorite nation creates an illusion of common interests which may not actually exist and invite into one the enemies of the </a:t>
            </a:r>
            <a:r>
              <a:rPr lang="en-US" sz="1100" dirty="0" smtClean="0"/>
              <a:t>other.</a:t>
            </a:r>
          </a:p>
          <a:p>
            <a:endParaRPr lang="en-US" sz="1100" dirty="0"/>
          </a:p>
          <a:p>
            <a:pPr algn="ctr"/>
            <a:r>
              <a:rPr lang="en-US" sz="1100" dirty="0" smtClean="0"/>
              <a:t>On Education</a:t>
            </a:r>
          </a:p>
          <a:p>
            <a:r>
              <a:rPr lang="en-US" sz="1100" dirty="0"/>
              <a:t>Promote knowledge and institutions of its distribution </a:t>
            </a:r>
            <a:r>
              <a:rPr lang="en-US" sz="1100" dirty="0" smtClean="0"/>
              <a:t>(schools) as </a:t>
            </a:r>
            <a:r>
              <a:rPr lang="en-US" sz="1100" dirty="0"/>
              <a:t>a high priority. Because the government will only be as smart as the average person.</a:t>
            </a:r>
          </a:p>
        </p:txBody>
      </p:sp>
      <p:sp>
        <p:nvSpPr>
          <p:cNvPr id="19" name="Rectangle 18"/>
          <p:cNvSpPr/>
          <p:nvPr/>
        </p:nvSpPr>
        <p:spPr>
          <a:xfrm>
            <a:off x="34564" y="9201539"/>
            <a:ext cx="725334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1"/>
          <p:cNvSpPr txBox="1"/>
          <p:nvPr/>
        </p:nvSpPr>
        <p:spPr>
          <a:xfrm>
            <a:off x="1920238" y="9250242"/>
            <a:ext cx="1371600" cy="307777"/>
          </a:xfrm>
          <a:prstGeom prst="rect">
            <a:avLst/>
          </a:prstGeom>
          <a:noFill/>
        </p:spPr>
        <p:txBody>
          <a:bodyPr wrap="square" rtlCol="0">
            <a:spAutoFit/>
          </a:bodyPr>
          <a:lstStyle/>
          <a:p>
            <a:r>
              <a:rPr lang="en-US" sz="1400" dirty="0"/>
              <a:t>+</a:t>
            </a:r>
            <a:r>
              <a:rPr lang="en-US" sz="1400" dirty="0" smtClean="0"/>
              <a:t>  important</a:t>
            </a:r>
            <a:endParaRPr lang="en-US" sz="1400" dirty="0"/>
          </a:p>
        </p:txBody>
      </p:sp>
      <p:sp>
        <p:nvSpPr>
          <p:cNvPr id="23" name="TextBox 22"/>
          <p:cNvSpPr txBox="1"/>
          <p:nvPr/>
        </p:nvSpPr>
        <p:spPr>
          <a:xfrm>
            <a:off x="3015345" y="9253793"/>
            <a:ext cx="1371600" cy="307777"/>
          </a:xfrm>
          <a:prstGeom prst="rect">
            <a:avLst/>
          </a:prstGeom>
          <a:noFill/>
        </p:spPr>
        <p:txBody>
          <a:bodyPr wrap="square" rtlCol="0">
            <a:spAutoFit/>
          </a:bodyPr>
          <a:lstStyle/>
          <a:p>
            <a:r>
              <a:rPr lang="en-US" sz="1400" dirty="0" smtClean="0"/>
              <a:t>?  I don’t get it</a:t>
            </a:r>
            <a:endParaRPr lang="en-US" sz="1400" dirty="0"/>
          </a:p>
        </p:txBody>
      </p:sp>
      <p:cxnSp>
        <p:nvCxnSpPr>
          <p:cNvPr id="25" name="Straight Connector 24"/>
          <p:cNvCxnSpPr/>
          <p:nvPr/>
        </p:nvCxnSpPr>
        <p:spPr>
          <a:xfrm>
            <a:off x="3048000" y="9236375"/>
            <a:ext cx="0" cy="307777"/>
          </a:xfrm>
          <a:prstGeom prst="line">
            <a:avLst/>
          </a:prstGeom>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4191000" y="9248635"/>
            <a:ext cx="1447800" cy="307777"/>
          </a:xfrm>
          <a:prstGeom prst="rect">
            <a:avLst/>
          </a:prstGeom>
          <a:noFill/>
        </p:spPr>
        <p:txBody>
          <a:bodyPr wrap="square" rtlCol="0">
            <a:spAutoFit/>
          </a:bodyPr>
          <a:lstStyle/>
          <a:p>
            <a:r>
              <a:rPr lang="en-US" sz="1400" dirty="0"/>
              <a:t>=</a:t>
            </a:r>
            <a:r>
              <a:rPr lang="en-US" sz="1400" dirty="0" smtClean="0"/>
              <a:t>  Reminds me of</a:t>
            </a:r>
            <a:endParaRPr lang="en-US" sz="1400" dirty="0"/>
          </a:p>
        </p:txBody>
      </p:sp>
      <p:cxnSp>
        <p:nvCxnSpPr>
          <p:cNvPr id="27" name="Straight Connector 26"/>
          <p:cNvCxnSpPr/>
          <p:nvPr/>
        </p:nvCxnSpPr>
        <p:spPr>
          <a:xfrm>
            <a:off x="4206237" y="9236375"/>
            <a:ext cx="0" cy="307777"/>
          </a:xfrm>
          <a:prstGeom prst="line">
            <a:avLst/>
          </a:prstGeom>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5562600" y="9257344"/>
            <a:ext cx="1371600" cy="307777"/>
          </a:xfrm>
          <a:prstGeom prst="rect">
            <a:avLst/>
          </a:prstGeom>
          <a:noFill/>
        </p:spPr>
        <p:txBody>
          <a:bodyPr wrap="square" rtlCol="0">
            <a:spAutoFit/>
          </a:bodyPr>
          <a:lstStyle/>
          <a:p>
            <a:r>
              <a:rPr lang="en-US" sz="1400" dirty="0" smtClean="0"/>
              <a:t> : ) Like</a:t>
            </a:r>
            <a:endParaRPr lang="en-US" sz="1400" dirty="0"/>
          </a:p>
        </p:txBody>
      </p:sp>
      <p:cxnSp>
        <p:nvCxnSpPr>
          <p:cNvPr id="29" name="Straight Connector 28"/>
          <p:cNvCxnSpPr/>
          <p:nvPr/>
        </p:nvCxnSpPr>
        <p:spPr>
          <a:xfrm>
            <a:off x="5588727" y="9234194"/>
            <a:ext cx="0" cy="307777"/>
          </a:xfrm>
          <a:prstGeom prst="line">
            <a:avLst/>
          </a:prstGeom>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6172200" y="9260321"/>
            <a:ext cx="1371600" cy="307777"/>
          </a:xfrm>
          <a:prstGeom prst="rect">
            <a:avLst/>
          </a:prstGeom>
          <a:noFill/>
        </p:spPr>
        <p:txBody>
          <a:bodyPr wrap="square" rtlCol="0">
            <a:spAutoFit/>
          </a:bodyPr>
          <a:lstStyle/>
          <a:p>
            <a:r>
              <a:rPr lang="en-US" sz="1400" dirty="0" smtClean="0"/>
              <a:t> : ( Don’t like</a:t>
            </a:r>
            <a:endParaRPr lang="en-US" sz="1400" dirty="0"/>
          </a:p>
        </p:txBody>
      </p:sp>
      <p:cxnSp>
        <p:nvCxnSpPr>
          <p:cNvPr id="31" name="Straight Connector 30"/>
          <p:cNvCxnSpPr/>
          <p:nvPr/>
        </p:nvCxnSpPr>
        <p:spPr>
          <a:xfrm>
            <a:off x="6248400" y="9227666"/>
            <a:ext cx="0" cy="307777"/>
          </a:xfrm>
          <a:prstGeom prst="line">
            <a:avLst/>
          </a:prstGeom>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34564" y="7972425"/>
            <a:ext cx="2480036" cy="1169551"/>
          </a:xfrm>
          <a:prstGeom prst="rect">
            <a:avLst/>
          </a:prstGeom>
          <a:noFill/>
        </p:spPr>
        <p:txBody>
          <a:bodyPr wrap="square" rtlCol="0">
            <a:spAutoFit/>
          </a:bodyPr>
          <a:lstStyle/>
          <a:p>
            <a:r>
              <a:rPr lang="en-US" sz="1000" b="1" dirty="0" smtClean="0"/>
              <a:t>Visual Response</a:t>
            </a:r>
            <a:r>
              <a:rPr lang="en-US" sz="1000" dirty="0" smtClean="0"/>
              <a:t> – </a:t>
            </a:r>
          </a:p>
          <a:p>
            <a:r>
              <a:rPr lang="en-US" sz="1000" dirty="0" smtClean="0"/>
              <a:t>Visualize what the author is saying and draw an illustration in the margin. </a:t>
            </a:r>
          </a:p>
          <a:p>
            <a:r>
              <a:rPr lang="en-US" sz="1000" dirty="0" smtClean="0"/>
              <a:t>Ask yourself:</a:t>
            </a:r>
          </a:p>
          <a:p>
            <a:r>
              <a:rPr lang="en-US" sz="1000" dirty="0" smtClean="0"/>
              <a:t>-What does this look like?</a:t>
            </a:r>
          </a:p>
          <a:p>
            <a:r>
              <a:rPr lang="en-US" sz="1000" dirty="0" smtClean="0"/>
              <a:t>-How can I draw this concept/idea?</a:t>
            </a:r>
          </a:p>
          <a:p>
            <a:r>
              <a:rPr lang="en-US" sz="1000" dirty="0" smtClean="0"/>
              <a:t>-What symbol best represents this idea?</a:t>
            </a:r>
            <a:endParaRPr lang="en-US" sz="1000" dirty="0"/>
          </a:p>
        </p:txBody>
      </p:sp>
      <p:sp>
        <p:nvSpPr>
          <p:cNvPr id="33" name="TextBox 32"/>
          <p:cNvSpPr txBox="1"/>
          <p:nvPr/>
        </p:nvSpPr>
        <p:spPr>
          <a:xfrm>
            <a:off x="2411691" y="7938108"/>
            <a:ext cx="2480036" cy="1323439"/>
          </a:xfrm>
          <a:prstGeom prst="rect">
            <a:avLst/>
          </a:prstGeom>
          <a:noFill/>
        </p:spPr>
        <p:txBody>
          <a:bodyPr wrap="square" rtlCol="0">
            <a:spAutoFit/>
          </a:bodyPr>
          <a:lstStyle/>
          <a:p>
            <a:r>
              <a:rPr lang="en-US" sz="1000" b="1" dirty="0" smtClean="0"/>
              <a:t>Connect</a:t>
            </a:r>
            <a:r>
              <a:rPr lang="en-US" sz="1000" dirty="0" smtClean="0"/>
              <a:t> – </a:t>
            </a:r>
          </a:p>
          <a:p>
            <a:r>
              <a:rPr lang="en-US" sz="1000" dirty="0" smtClean="0"/>
              <a:t>Make connections within the reading to your own life and to the world.</a:t>
            </a:r>
          </a:p>
          <a:p>
            <a:r>
              <a:rPr lang="en-US" sz="1000" dirty="0" smtClean="0"/>
              <a:t>Ask yourself:</a:t>
            </a:r>
          </a:p>
          <a:p>
            <a:r>
              <a:rPr lang="en-US" sz="1000" dirty="0" smtClean="0"/>
              <a:t>-How does this relate to me?</a:t>
            </a:r>
          </a:p>
          <a:p>
            <a:r>
              <a:rPr lang="en-US" sz="1000" dirty="0" smtClean="0"/>
              <a:t>-How does this relate to other parts of the text?</a:t>
            </a:r>
          </a:p>
          <a:p>
            <a:r>
              <a:rPr lang="en-US" sz="1000" dirty="0" smtClean="0"/>
              <a:t>-How does this relate to the world?</a:t>
            </a:r>
            <a:endParaRPr lang="en-US" sz="1000" dirty="0"/>
          </a:p>
        </p:txBody>
      </p:sp>
      <p:sp>
        <p:nvSpPr>
          <p:cNvPr id="34" name="TextBox 33"/>
          <p:cNvSpPr txBox="1"/>
          <p:nvPr/>
        </p:nvSpPr>
        <p:spPr>
          <a:xfrm>
            <a:off x="4807868" y="7953375"/>
            <a:ext cx="2480036" cy="1169551"/>
          </a:xfrm>
          <a:prstGeom prst="rect">
            <a:avLst/>
          </a:prstGeom>
          <a:noFill/>
        </p:spPr>
        <p:txBody>
          <a:bodyPr wrap="square" rtlCol="0">
            <a:spAutoFit/>
          </a:bodyPr>
          <a:lstStyle/>
          <a:p>
            <a:r>
              <a:rPr lang="en-US" sz="1000" b="1" dirty="0" smtClean="0"/>
              <a:t>Question</a:t>
            </a:r>
            <a:r>
              <a:rPr lang="en-US" sz="1000" dirty="0" smtClean="0"/>
              <a:t> -</a:t>
            </a:r>
          </a:p>
          <a:p>
            <a:r>
              <a:rPr lang="en-US" sz="1000" dirty="0" smtClean="0"/>
              <a:t>Question both the ideas in and your own understanding of a text.</a:t>
            </a:r>
          </a:p>
          <a:p>
            <a:r>
              <a:rPr lang="en-US" sz="1000" dirty="0" smtClean="0"/>
              <a:t>Ask yourself:</a:t>
            </a:r>
          </a:p>
          <a:p>
            <a:r>
              <a:rPr lang="en-US" sz="1000" dirty="0" smtClean="0"/>
              <a:t>-What is the author saying here?</a:t>
            </a:r>
          </a:p>
          <a:p>
            <a:r>
              <a:rPr lang="en-US" sz="1000" dirty="0" smtClean="0"/>
              <a:t>-What is the purpose of this section/word?</a:t>
            </a:r>
          </a:p>
          <a:p>
            <a:r>
              <a:rPr lang="en-US" sz="1000" dirty="0" smtClean="0"/>
              <a:t>-What do I agree/disagree with?</a:t>
            </a:r>
            <a:endParaRPr lang="en-US" sz="1000" dirty="0"/>
          </a:p>
        </p:txBody>
      </p:sp>
      <p:sp>
        <p:nvSpPr>
          <p:cNvPr id="35" name="Rectangle 34"/>
          <p:cNvSpPr/>
          <p:nvPr/>
        </p:nvSpPr>
        <p:spPr>
          <a:xfrm>
            <a:off x="34564" y="7972425"/>
            <a:ext cx="7253340" cy="12325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a:off x="4800600" y="7973675"/>
            <a:ext cx="0" cy="1253991"/>
          </a:xfrm>
          <a:prstGeom prst="line">
            <a:avLst/>
          </a:prstGeom>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2905263" y="7721798"/>
            <a:ext cx="1386837" cy="307777"/>
          </a:xfrm>
          <a:prstGeom prst="rect">
            <a:avLst/>
          </a:prstGeom>
          <a:noFill/>
        </p:spPr>
        <p:txBody>
          <a:bodyPr wrap="square" rtlCol="0">
            <a:spAutoFit/>
          </a:bodyPr>
          <a:lstStyle/>
          <a:p>
            <a:pPr algn="ctr"/>
            <a:r>
              <a:rPr lang="en-US" sz="1400" dirty="0" smtClean="0"/>
              <a:t>Interacts</a:t>
            </a:r>
            <a:endParaRPr lang="en-US" sz="1400" dirty="0"/>
          </a:p>
        </p:txBody>
      </p:sp>
      <p:sp>
        <p:nvSpPr>
          <p:cNvPr id="39" name="Rectangle 38"/>
          <p:cNvSpPr/>
          <p:nvPr/>
        </p:nvSpPr>
        <p:spPr>
          <a:xfrm>
            <a:off x="3048000" y="7788579"/>
            <a:ext cx="1158237" cy="1838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028" y="9253793"/>
            <a:ext cx="1138050" cy="307777"/>
          </a:xfrm>
          <a:prstGeom prst="rect">
            <a:avLst/>
          </a:prstGeom>
          <a:noFill/>
        </p:spPr>
        <p:txBody>
          <a:bodyPr wrap="square" rtlCol="0">
            <a:spAutoFit/>
          </a:bodyPr>
          <a:lstStyle/>
          <a:p>
            <a:r>
              <a:rPr lang="en-US" sz="1400" b="1" dirty="0" smtClean="0"/>
              <a:t>MTT Icons:</a:t>
            </a:r>
            <a:endParaRPr lang="en-US" sz="1400" b="1" dirty="0"/>
          </a:p>
        </p:txBody>
      </p:sp>
      <p:sp>
        <p:nvSpPr>
          <p:cNvPr id="40" name="TextBox 39"/>
          <p:cNvSpPr txBox="1"/>
          <p:nvPr/>
        </p:nvSpPr>
        <p:spPr>
          <a:xfrm>
            <a:off x="808622" y="9241703"/>
            <a:ext cx="1371600" cy="307777"/>
          </a:xfrm>
          <a:prstGeom prst="rect">
            <a:avLst/>
          </a:prstGeom>
          <a:noFill/>
        </p:spPr>
        <p:txBody>
          <a:bodyPr wrap="square" rtlCol="0">
            <a:spAutoFit/>
          </a:bodyPr>
          <a:lstStyle/>
          <a:p>
            <a:r>
              <a:rPr lang="en-US" sz="1400" dirty="0" smtClean="0"/>
              <a:t>!  interesting</a:t>
            </a:r>
            <a:endParaRPr lang="en-US" sz="1400" dirty="0"/>
          </a:p>
        </p:txBody>
      </p:sp>
      <p:cxnSp>
        <p:nvCxnSpPr>
          <p:cNvPr id="41" name="Straight Connector 40"/>
          <p:cNvCxnSpPr/>
          <p:nvPr/>
        </p:nvCxnSpPr>
        <p:spPr>
          <a:xfrm>
            <a:off x="1981200" y="9241703"/>
            <a:ext cx="0" cy="30777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63042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086600" cy="9264075"/>
          </a:xfrm>
          <a:prstGeom prst="rect">
            <a:avLst/>
          </a:prstGeom>
        </p:spPr>
        <p:txBody>
          <a:bodyPr wrap="square">
            <a:spAutoFit/>
          </a:bodyPr>
          <a:lstStyle/>
          <a:p>
            <a:r>
              <a:rPr lang="en-US" sz="1600" b="1" dirty="0"/>
              <a:t>DISCUSS THIS AS A BOOK CLUB.  HAVE ONE PERSON RECORD THE GROUP’S ANSWERS.</a:t>
            </a:r>
          </a:p>
          <a:p>
            <a:endParaRPr lang="en-US" sz="1200" dirty="0" smtClean="0"/>
          </a:p>
          <a:p>
            <a:pPr marL="342900" indent="-342900">
              <a:buAutoNum type="arabicPeriod"/>
            </a:pPr>
            <a:r>
              <a:rPr lang="en-US" sz="1200" dirty="0" smtClean="0"/>
              <a:t>Washington said we “have to be Americans before all else” in order to preserve this nation. Do you agree with him? Explain.</a:t>
            </a:r>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r>
              <a:rPr lang="en-US" sz="1200" dirty="0" smtClean="0"/>
              <a:t>Washington said we can’t have “national morality” without “religious principles.” Do you agree with him? Explain.</a:t>
            </a:r>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r>
              <a:rPr lang="en-US" sz="1200" dirty="0" smtClean="0"/>
              <a:t>President Obama argued that people should vote for him because he’d bring “hope and change.” Why might Washington have had a problem with that reason?</a:t>
            </a:r>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r>
              <a:rPr lang="en-US" sz="1200" dirty="0" smtClean="0"/>
              <a:t>According to Washington why shouldn’t we have permanent alliances and rivalries with foreign countries?</a:t>
            </a:r>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r>
              <a:rPr lang="en-US" sz="1200" dirty="0" smtClean="0"/>
              <a:t>Washington said that government can only ever be as smart as its people so education is very important. Do you agree with him? Explain</a:t>
            </a:r>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r>
              <a:rPr lang="en-US" sz="1200" dirty="0" smtClean="0"/>
              <a:t>In America today few people are patriotic, less people attend church than ever, we constantly ask for change, we have multiple permanent alliances and education is frequently undervalued. Do you think the country would better today if we had followed more of Washington’s advice? Explain.</a:t>
            </a: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a:p>
        </p:txBody>
      </p:sp>
    </p:spTree>
    <p:extLst>
      <p:ext uri="{BB962C8B-B14F-4D97-AF65-F5344CB8AC3E}">
        <p14:creationId xmlns:p14="http://schemas.microsoft.com/office/powerpoint/2010/main" val="1551326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3053</TotalTime>
  <Words>800</Words>
  <Application>Microsoft Office PowerPoint</Application>
  <PresentationFormat>Custom</PresentationFormat>
  <Paragraphs>88</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roughton</dc:creator>
  <cp:lastModifiedBy>Amanda Wente</cp:lastModifiedBy>
  <cp:revision>107</cp:revision>
  <dcterms:created xsi:type="dcterms:W3CDTF">2014-01-26T19:33:17Z</dcterms:created>
  <dcterms:modified xsi:type="dcterms:W3CDTF">2016-01-20T16:01:51Z</dcterms:modified>
</cp:coreProperties>
</file>