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2" r:id="rId3"/>
  </p:sldIdLst>
  <p:sldSz cx="7315200" cy="96012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4641" autoAdjust="0"/>
    <p:restoredTop sz="83753" autoAdjust="0"/>
  </p:normalViewPr>
  <p:slideViewPr>
    <p:cSldViewPr>
      <p:cViewPr>
        <p:scale>
          <a:sx n="100" d="100"/>
          <a:sy n="100" d="100"/>
        </p:scale>
        <p:origin x="-150" y="2838"/>
      </p:cViewPr>
      <p:guideLst>
        <p:guide orient="horz" pos="3024"/>
        <p:guide pos="2304"/>
      </p:guideLst>
    </p:cSldViewPr>
  </p:slideViewPr>
  <p:notesTextViewPr>
    <p:cViewPr>
      <p:scale>
        <a:sx n="50" d="100"/>
        <a:sy n="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7F04B-32C8-4DE9-A9DD-4A1242C62A98}" type="datetimeFigureOut">
              <a:rPr lang="en-US" smtClean="0"/>
              <a:t>1/20/2016</a:t>
            </a:fld>
            <a:endParaRPr lang="en-US"/>
          </a:p>
        </p:txBody>
      </p:sp>
      <p:sp>
        <p:nvSpPr>
          <p:cNvPr id="4" name="Slide Image Placeholder 3"/>
          <p:cNvSpPr>
            <a:spLocks noGrp="1" noRot="1" noChangeAspect="1"/>
          </p:cNvSpPr>
          <p:nvPr>
            <p:ph type="sldImg" idx="2"/>
          </p:nvPr>
        </p:nvSpPr>
        <p:spPr>
          <a:xfrm>
            <a:off x="2122488" y="685800"/>
            <a:ext cx="26130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E74CE2-E1FD-44FA-87D2-D1C4293D53EA}" type="slidenum">
              <a:rPr lang="en-US" smtClean="0"/>
              <a:t>‹#›</a:t>
            </a:fld>
            <a:endParaRPr lang="en-US"/>
          </a:p>
        </p:txBody>
      </p:sp>
    </p:spTree>
    <p:extLst>
      <p:ext uri="{BB962C8B-B14F-4D97-AF65-F5344CB8AC3E}">
        <p14:creationId xmlns:p14="http://schemas.microsoft.com/office/powerpoint/2010/main" val="3759934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err="1" smtClean="0">
                <a:solidFill>
                  <a:schemeClr val="tx1"/>
                </a:solidFill>
                <a:effectLst/>
                <a:latin typeface="+mn-lt"/>
                <a:ea typeface="+mn-ea"/>
                <a:cs typeface="+mn-cs"/>
              </a:rPr>
              <a:t>EdSITEment</a:t>
            </a:r>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BE74CE2-E1FD-44FA-87D2-D1C4293D53EA}" type="slidenum">
              <a:rPr lang="en-US" smtClean="0"/>
              <a:t>1</a:t>
            </a:fld>
            <a:endParaRPr lang="en-US"/>
          </a:p>
        </p:txBody>
      </p:sp>
    </p:spTree>
    <p:extLst>
      <p:ext uri="{BB962C8B-B14F-4D97-AF65-F5344CB8AC3E}">
        <p14:creationId xmlns:p14="http://schemas.microsoft.com/office/powerpoint/2010/main" val="329559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E74CE2-E1FD-44FA-87D2-D1C4293D53EA}" type="slidenum">
              <a:rPr lang="en-US" smtClean="0"/>
              <a:t>2</a:t>
            </a:fld>
            <a:endParaRPr lang="en-US"/>
          </a:p>
        </p:txBody>
      </p:sp>
    </p:spTree>
    <p:extLst>
      <p:ext uri="{BB962C8B-B14F-4D97-AF65-F5344CB8AC3E}">
        <p14:creationId xmlns:p14="http://schemas.microsoft.com/office/powerpoint/2010/main" val="3376621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6"/>
            <a:ext cx="6217920" cy="2058035"/>
          </a:xfrm>
        </p:spPr>
        <p:txBody>
          <a:bodyPr/>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63491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22203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43071" y="537845"/>
            <a:ext cx="1316990" cy="1147032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1" y="537845"/>
            <a:ext cx="382905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03327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405789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0" y="6169661"/>
            <a:ext cx="6217920" cy="19069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77850" y="4069399"/>
            <a:ext cx="6217920" cy="210026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47BB37-4D43-4EC7-9AF8-F3AE8DF10F3A}" type="datetimeFigureOut">
              <a:rPr lang="en-US" smtClean="0"/>
              <a:t>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619568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87040" y="3135948"/>
            <a:ext cx="2573020" cy="88722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84546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0" y="2149158"/>
            <a:ext cx="323215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5760" y="3044825"/>
            <a:ext cx="323215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0" y="2149158"/>
            <a:ext cx="3233420" cy="8956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716020" y="3044825"/>
            <a:ext cx="3233420" cy="553180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47BB37-4D43-4EC7-9AF8-F3AE8DF10F3A}" type="datetimeFigureOut">
              <a:rPr lang="en-US" smtClean="0"/>
              <a:t>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19044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47BB37-4D43-4EC7-9AF8-F3AE8DF10F3A}" type="datetimeFigureOut">
              <a:rPr lang="en-US" smtClean="0"/>
              <a:t>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3480200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7BB37-4D43-4EC7-9AF8-F3AE8DF10F3A}" type="datetimeFigureOut">
              <a:rPr lang="en-US" smtClean="0"/>
              <a:t>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162725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1" y="382270"/>
            <a:ext cx="2406650" cy="162687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0" cy="819435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1" y="2009141"/>
            <a:ext cx="2406650" cy="65674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12703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433830" y="7514273"/>
            <a:ext cx="4389120" cy="112680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47BB37-4D43-4EC7-9AF8-F3AE8DF10F3A}" type="datetimeFigureOut">
              <a:rPr lang="en-US" smtClean="0"/>
              <a:t>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7EEDC-283D-41B8-AB54-B5D8FFC642DA}" type="slidenum">
              <a:rPr lang="en-US" smtClean="0"/>
              <a:t>‹#›</a:t>
            </a:fld>
            <a:endParaRPr lang="en-US"/>
          </a:p>
        </p:txBody>
      </p:sp>
    </p:spTree>
    <p:extLst>
      <p:ext uri="{BB962C8B-B14F-4D97-AF65-F5344CB8AC3E}">
        <p14:creationId xmlns:p14="http://schemas.microsoft.com/office/powerpoint/2010/main" val="20805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384493"/>
            <a:ext cx="6583680" cy="1600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65760" y="2240281"/>
            <a:ext cx="6583680" cy="633634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65760" y="8898891"/>
            <a:ext cx="1706880"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BA47BB37-4D43-4EC7-9AF8-F3AE8DF10F3A}" type="datetimeFigureOut">
              <a:rPr lang="en-US" smtClean="0"/>
              <a:t>1/20/2016</a:t>
            </a:fld>
            <a:endParaRPr lang="en-US"/>
          </a:p>
        </p:txBody>
      </p:sp>
      <p:sp>
        <p:nvSpPr>
          <p:cNvPr id="5" name="Footer Placeholder 4"/>
          <p:cNvSpPr>
            <a:spLocks noGrp="1"/>
          </p:cNvSpPr>
          <p:nvPr>
            <p:ph type="ftr" sz="quarter" idx="3"/>
          </p:nvPr>
        </p:nvSpPr>
        <p:spPr>
          <a:xfrm>
            <a:off x="2499360" y="8898891"/>
            <a:ext cx="2316480"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242560" y="8898891"/>
            <a:ext cx="1706880"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4A57EEDC-283D-41B8-AB54-B5D8FFC642DA}" type="slidenum">
              <a:rPr lang="en-US" smtClean="0"/>
              <a:t>‹#›</a:t>
            </a:fld>
            <a:endParaRPr lang="en-US"/>
          </a:p>
        </p:txBody>
      </p:sp>
    </p:spTree>
    <p:extLst>
      <p:ext uri="{BB962C8B-B14F-4D97-AF65-F5344CB8AC3E}">
        <p14:creationId xmlns:p14="http://schemas.microsoft.com/office/powerpoint/2010/main" val="2902101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0"/>
            <a:ext cx="4876800" cy="1015663"/>
          </a:xfrm>
          <a:prstGeom prst="rect">
            <a:avLst/>
          </a:prstGeom>
        </p:spPr>
        <p:txBody>
          <a:bodyPr wrap="square">
            <a:spAutoFit/>
          </a:bodyPr>
          <a:lstStyle/>
          <a:p>
            <a:pPr algn="ctr"/>
            <a:r>
              <a:rPr lang="en-US" sz="2000" b="1" i="1" dirty="0" smtClean="0">
                <a:latin typeface="Times New Roman" panose="02020603050405020304" pitchFamily="18" charset="0"/>
                <a:cs typeface="Times New Roman" panose="02020603050405020304" pitchFamily="18" charset="0"/>
              </a:rPr>
              <a:t>HAT: Sedition Act</a:t>
            </a:r>
            <a:endParaRPr lang="en-US" sz="2000" dirty="0">
              <a:latin typeface="Times New Roman" panose="02020603050405020304" pitchFamily="18" charset="0"/>
              <a:cs typeface="Times New Roman" panose="02020603050405020304" pitchFamily="18" charset="0"/>
            </a:endParaRPr>
          </a:p>
          <a:p>
            <a:pPr algn="ct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228600" y="1295400"/>
            <a:ext cx="914400" cy="276999"/>
          </a:xfrm>
          <a:prstGeom prst="rect">
            <a:avLst/>
          </a:prstGeom>
          <a:noFill/>
        </p:spPr>
        <p:txBody>
          <a:bodyPr wrap="square" rtlCol="0">
            <a:spAutoFit/>
          </a:bodyPr>
          <a:lstStyle/>
          <a:p>
            <a:r>
              <a:rPr lang="en-US" sz="1200" b="1" dirty="0" smtClean="0"/>
              <a:t>Interact</a:t>
            </a:r>
            <a:endParaRPr lang="en-US" sz="1200" b="1" dirty="0"/>
          </a:p>
        </p:txBody>
      </p:sp>
      <p:sp>
        <p:nvSpPr>
          <p:cNvPr id="7" name="TextBox 6"/>
          <p:cNvSpPr txBox="1"/>
          <p:nvPr/>
        </p:nvSpPr>
        <p:spPr>
          <a:xfrm>
            <a:off x="6705600" y="1247001"/>
            <a:ext cx="914400" cy="276999"/>
          </a:xfrm>
          <a:prstGeom prst="rect">
            <a:avLst/>
          </a:prstGeom>
          <a:noFill/>
        </p:spPr>
        <p:txBody>
          <a:bodyPr wrap="square" rtlCol="0">
            <a:spAutoFit/>
          </a:bodyPr>
          <a:lstStyle/>
          <a:p>
            <a:r>
              <a:rPr lang="en-US" sz="1200" b="1" dirty="0" smtClean="0"/>
              <a:t>MTT</a:t>
            </a:r>
            <a:endParaRPr lang="en-US" sz="1200" b="1" dirty="0"/>
          </a:p>
        </p:txBody>
      </p:sp>
      <p:sp>
        <p:nvSpPr>
          <p:cNvPr id="2" name="TextBox 1"/>
          <p:cNvSpPr txBox="1"/>
          <p:nvPr/>
        </p:nvSpPr>
        <p:spPr>
          <a:xfrm>
            <a:off x="81150" y="420469"/>
            <a:ext cx="7162800" cy="830997"/>
          </a:xfrm>
          <a:prstGeom prst="rect">
            <a:avLst/>
          </a:prstGeom>
          <a:noFill/>
          <a:ln>
            <a:solidFill>
              <a:schemeClr val="tx1"/>
            </a:solidFill>
          </a:ln>
        </p:spPr>
        <p:txBody>
          <a:bodyPr wrap="square" rtlCol="0">
            <a:spAutoFit/>
          </a:bodyPr>
          <a:lstStyle/>
          <a:p>
            <a:r>
              <a:rPr lang="en-US" sz="1200" dirty="0" smtClean="0"/>
              <a:t>At the urging of others in his party Adams signed the Sedition Act into law. This law made was supposedly made to help keep the country together. Washington had warned that putting politics before country would lead to disaster. Adams and the other Federalists thought this would solve the problem. Read it and you’ll see why instead it made it a whole lot worse.</a:t>
            </a:r>
            <a:endParaRPr lang="en-US" sz="1200" dirty="0"/>
          </a:p>
        </p:txBody>
      </p:sp>
      <p:pic>
        <p:nvPicPr>
          <p:cNvPr id="10" name="Picture 9"/>
          <p:cNvPicPr>
            <a:picLocks noChangeAspect="1"/>
          </p:cNvPicPr>
          <p:nvPr/>
        </p:nvPicPr>
        <p:blipFill>
          <a:blip r:embed="rId3" cstate="print">
            <a:biLevel thresh="25000"/>
            <a:extLst>
              <a:ext uri="{28A0092B-C50C-407E-A947-70E740481C1C}">
                <a14:useLocalDpi xmlns:a14="http://schemas.microsoft.com/office/drawing/2010/main" val="0"/>
              </a:ext>
            </a:extLst>
          </a:blip>
          <a:stretch>
            <a:fillRect/>
          </a:stretch>
        </p:blipFill>
        <p:spPr>
          <a:xfrm>
            <a:off x="1219200" y="4504"/>
            <a:ext cx="467772" cy="390124"/>
          </a:xfrm>
          <a:prstGeom prst="rect">
            <a:avLst/>
          </a:prstGeom>
        </p:spPr>
      </p:pic>
      <p:sp>
        <p:nvSpPr>
          <p:cNvPr id="12" name="Rectangle 11"/>
          <p:cNvSpPr/>
          <p:nvPr/>
        </p:nvSpPr>
        <p:spPr>
          <a:xfrm>
            <a:off x="1066800" y="1279408"/>
            <a:ext cx="5410200" cy="5847755"/>
          </a:xfrm>
          <a:prstGeom prst="rect">
            <a:avLst/>
          </a:prstGeom>
        </p:spPr>
        <p:txBody>
          <a:bodyPr wrap="square">
            <a:spAutoFit/>
          </a:bodyPr>
          <a:lstStyle/>
          <a:p>
            <a:pPr algn="ctr"/>
            <a:r>
              <a:rPr lang="en-US" sz="1400" b="1" dirty="0"/>
              <a:t>Excerpts from the Sedition Act </a:t>
            </a:r>
            <a:endParaRPr lang="en-US" sz="1400" b="1" dirty="0" smtClean="0"/>
          </a:p>
          <a:p>
            <a:endParaRPr lang="en-US" sz="1100" dirty="0"/>
          </a:p>
          <a:p>
            <a:pPr algn="ctr"/>
            <a:r>
              <a:rPr lang="en-US" sz="1100" i="1" dirty="0" smtClean="0"/>
              <a:t>“An </a:t>
            </a:r>
            <a:r>
              <a:rPr lang="en-US" sz="1100" i="1" dirty="0"/>
              <a:t>Act for the Punishment of Certain Crimes </a:t>
            </a:r>
            <a:r>
              <a:rPr lang="en-US" sz="1100" i="1" dirty="0" smtClean="0"/>
              <a:t>Against </a:t>
            </a:r>
            <a:r>
              <a:rPr lang="en-US" sz="1100" i="1" dirty="0"/>
              <a:t>the United States.” </a:t>
            </a:r>
          </a:p>
          <a:p>
            <a:endParaRPr lang="en-US" sz="1100" dirty="0" smtClean="0"/>
          </a:p>
          <a:p>
            <a:r>
              <a:rPr lang="en-US" sz="1100" b="1" dirty="0" smtClean="0"/>
              <a:t>SECTION </a:t>
            </a:r>
            <a:r>
              <a:rPr lang="en-US" sz="1100" b="1" dirty="0"/>
              <a:t>1.</a:t>
            </a:r>
            <a:r>
              <a:rPr lang="en-US" sz="1100" dirty="0"/>
              <a:t> Be it enacted by the Senate and House of Representatives of the United </a:t>
            </a:r>
            <a:r>
              <a:rPr lang="en-US" sz="1100" dirty="0" smtClean="0"/>
              <a:t> States </a:t>
            </a:r>
            <a:r>
              <a:rPr lang="en-US" sz="1100" dirty="0"/>
              <a:t>of America, in Congress assembled, That if any persons shall unlawfully combine </a:t>
            </a:r>
            <a:r>
              <a:rPr lang="en-US" sz="1100" dirty="0" smtClean="0"/>
              <a:t>or </a:t>
            </a:r>
            <a:r>
              <a:rPr lang="en-US" sz="1100" dirty="0"/>
              <a:t>conspire together, with intent to oppose any measure… of the government of the </a:t>
            </a:r>
            <a:r>
              <a:rPr lang="en-US" sz="1100" dirty="0" smtClean="0"/>
              <a:t> United </a:t>
            </a:r>
            <a:r>
              <a:rPr lang="en-US" sz="1100" dirty="0"/>
              <a:t>States…, or to </a:t>
            </a:r>
            <a:r>
              <a:rPr lang="en-US" sz="1100" dirty="0" smtClean="0"/>
              <a:t>interfere with </a:t>
            </a:r>
            <a:r>
              <a:rPr lang="en-US" sz="1100" dirty="0"/>
              <a:t>the operation of any law of the United States, or to </a:t>
            </a:r>
            <a:r>
              <a:rPr lang="en-US" sz="1100" dirty="0" smtClean="0"/>
              <a:t>intimidate </a:t>
            </a:r>
            <a:r>
              <a:rPr lang="en-US" sz="1100" dirty="0"/>
              <a:t>or prevent any person holding a place or office in or under the government of </a:t>
            </a:r>
            <a:r>
              <a:rPr lang="en-US" sz="1100" dirty="0" smtClean="0"/>
              <a:t>the </a:t>
            </a:r>
            <a:r>
              <a:rPr lang="en-US" sz="1100" dirty="0"/>
              <a:t>United States, from </a:t>
            </a:r>
            <a:r>
              <a:rPr lang="en-US" sz="1100" dirty="0" smtClean="0"/>
              <a:t>performing </a:t>
            </a:r>
            <a:r>
              <a:rPr lang="en-US" sz="1100" dirty="0"/>
              <a:t>or executing his </a:t>
            </a:r>
            <a:r>
              <a:rPr lang="en-US" sz="1100" dirty="0" smtClean="0"/>
              <a:t>duty</a:t>
            </a:r>
            <a:r>
              <a:rPr lang="en-US" sz="1100" dirty="0"/>
              <a:t>, and if any </a:t>
            </a:r>
            <a:r>
              <a:rPr lang="en-US" sz="1100" dirty="0" smtClean="0"/>
              <a:t>person </a:t>
            </a:r>
            <a:r>
              <a:rPr lang="en-US" sz="1100" dirty="0"/>
              <a:t>or persons… shall counsel, advise or attempt to </a:t>
            </a:r>
            <a:r>
              <a:rPr lang="en-US" sz="1100" dirty="0" smtClean="0"/>
              <a:t>start </a:t>
            </a:r>
            <a:r>
              <a:rPr lang="en-US" sz="1100" dirty="0"/>
              <a:t>any </a:t>
            </a:r>
            <a:r>
              <a:rPr lang="en-US" sz="1100" dirty="0" smtClean="0"/>
              <a:t>rebellion, </a:t>
            </a:r>
            <a:r>
              <a:rPr lang="en-US" sz="1100" dirty="0"/>
              <a:t>riot, </a:t>
            </a:r>
            <a:r>
              <a:rPr lang="en-US" sz="1100" dirty="0" smtClean="0"/>
              <a:t>unlawful </a:t>
            </a:r>
            <a:r>
              <a:rPr lang="en-US" sz="1100" dirty="0"/>
              <a:t>assembly, or combination, whether such </a:t>
            </a:r>
            <a:r>
              <a:rPr lang="en-US" sz="1100" dirty="0" smtClean="0"/>
              <a:t>attempt is successful </a:t>
            </a:r>
            <a:r>
              <a:rPr lang="en-US" sz="1100" dirty="0"/>
              <a:t>or not, he or they shall be deemed </a:t>
            </a:r>
            <a:r>
              <a:rPr lang="en-US" sz="1100" dirty="0" smtClean="0"/>
              <a:t>guilty.</a:t>
            </a:r>
          </a:p>
          <a:p>
            <a:endParaRPr lang="en-US" sz="1100" i="1" dirty="0" smtClean="0"/>
          </a:p>
          <a:p>
            <a:r>
              <a:rPr lang="en-US" sz="1100" b="1" dirty="0" smtClean="0"/>
              <a:t>SEC</a:t>
            </a:r>
            <a:r>
              <a:rPr lang="en-US" sz="1100" b="1" dirty="0"/>
              <a:t>. 2.</a:t>
            </a:r>
            <a:r>
              <a:rPr lang="en-US" sz="1100" dirty="0"/>
              <a:t> And be it farther enacted, That if any person shall write, print, </a:t>
            </a:r>
            <a:r>
              <a:rPr lang="en-US" sz="1100" dirty="0" smtClean="0"/>
              <a:t>say </a:t>
            </a:r>
            <a:r>
              <a:rPr lang="en-US" sz="1100" dirty="0"/>
              <a:t>or publish, or </a:t>
            </a:r>
            <a:r>
              <a:rPr lang="en-US" sz="1100" dirty="0" smtClean="0"/>
              <a:t>shall </a:t>
            </a:r>
            <a:r>
              <a:rPr lang="en-US" sz="1100" dirty="0"/>
              <a:t>cause… to be written, printed, </a:t>
            </a:r>
            <a:r>
              <a:rPr lang="en-US" sz="1100" dirty="0" smtClean="0"/>
              <a:t>said </a:t>
            </a:r>
            <a:r>
              <a:rPr lang="en-US" sz="1100" dirty="0"/>
              <a:t>or published, or shall knowingly and willingly </a:t>
            </a:r>
            <a:r>
              <a:rPr lang="en-US" sz="1100" dirty="0" smtClean="0"/>
              <a:t>assist in </a:t>
            </a:r>
            <a:r>
              <a:rPr lang="en-US" sz="1100" dirty="0"/>
              <a:t>writing, printing, </a:t>
            </a:r>
            <a:r>
              <a:rPr lang="en-US" sz="1100" dirty="0" smtClean="0"/>
              <a:t>saying </a:t>
            </a:r>
            <a:r>
              <a:rPr lang="en-US" sz="1100" dirty="0"/>
              <a:t>or publishing any false, scandalous and malicious </a:t>
            </a:r>
            <a:r>
              <a:rPr lang="en-US" sz="1100" dirty="0" smtClean="0"/>
              <a:t>writing </a:t>
            </a:r>
            <a:r>
              <a:rPr lang="en-US" sz="1100" dirty="0"/>
              <a:t>or writings against the government of the United States, or either house of the </a:t>
            </a:r>
            <a:r>
              <a:rPr lang="en-US" sz="1100" dirty="0" smtClean="0"/>
              <a:t>Congress </a:t>
            </a:r>
            <a:r>
              <a:rPr lang="en-US" sz="1100" dirty="0"/>
              <a:t>of the United States, or the President of the United States, with intent to </a:t>
            </a:r>
            <a:r>
              <a:rPr lang="en-US" sz="1100" dirty="0" smtClean="0"/>
              <a:t>attack </a:t>
            </a:r>
            <a:r>
              <a:rPr lang="en-US" sz="1100" dirty="0"/>
              <a:t>the reputation </a:t>
            </a:r>
            <a:r>
              <a:rPr lang="en-US" sz="1100" dirty="0" smtClean="0"/>
              <a:t>of </a:t>
            </a:r>
            <a:r>
              <a:rPr lang="en-US" sz="1100" dirty="0"/>
              <a:t>the said government, </a:t>
            </a:r>
            <a:r>
              <a:rPr lang="en-US" sz="1100" dirty="0" smtClean="0"/>
              <a:t>…</a:t>
            </a:r>
            <a:r>
              <a:rPr lang="en-US" sz="1100" dirty="0"/>
              <a:t>or to excite against </a:t>
            </a:r>
            <a:r>
              <a:rPr lang="en-US" sz="1100" dirty="0" smtClean="0"/>
              <a:t>them the </a:t>
            </a:r>
            <a:r>
              <a:rPr lang="en-US" sz="1100" dirty="0"/>
              <a:t>hatred of the good people of the United </a:t>
            </a:r>
            <a:r>
              <a:rPr lang="en-US" sz="1100" dirty="0" smtClean="0"/>
              <a:t>States</a:t>
            </a:r>
            <a:r>
              <a:rPr lang="en-US" sz="1100" dirty="0"/>
              <a:t>, or to stir up </a:t>
            </a:r>
            <a:r>
              <a:rPr lang="en-US" sz="1100" dirty="0" smtClean="0"/>
              <a:t>rebellion </a:t>
            </a:r>
            <a:r>
              <a:rPr lang="en-US" sz="1100" dirty="0"/>
              <a:t>within the United </a:t>
            </a:r>
            <a:r>
              <a:rPr lang="en-US" sz="1100" dirty="0" smtClean="0"/>
              <a:t>States, </a:t>
            </a:r>
            <a:r>
              <a:rPr lang="en-US" sz="1100" dirty="0"/>
              <a:t>or </a:t>
            </a:r>
            <a:r>
              <a:rPr lang="en-US" sz="1100" dirty="0" smtClean="0"/>
              <a:t>to </a:t>
            </a:r>
            <a:r>
              <a:rPr lang="en-US" sz="1100" dirty="0"/>
              <a:t>aid, encourage or </a:t>
            </a:r>
            <a:r>
              <a:rPr lang="en-US" sz="1100" dirty="0" smtClean="0"/>
              <a:t>help </a:t>
            </a:r>
            <a:r>
              <a:rPr lang="en-US" sz="1100" dirty="0"/>
              <a:t>any hostile designs of any foreign nation against United States</a:t>
            </a:r>
            <a:r>
              <a:rPr lang="en-US" sz="1100" dirty="0" smtClean="0"/>
              <a:t>,, </a:t>
            </a:r>
            <a:r>
              <a:rPr lang="en-US" sz="1100" dirty="0"/>
              <a:t>then such person, being thereof convicted before any court of </a:t>
            </a:r>
            <a:r>
              <a:rPr lang="en-US" sz="1100" dirty="0" smtClean="0"/>
              <a:t>the </a:t>
            </a:r>
            <a:r>
              <a:rPr lang="en-US" sz="1100" dirty="0"/>
              <a:t>United </a:t>
            </a:r>
            <a:r>
              <a:rPr lang="en-US" sz="1100" dirty="0" smtClean="0"/>
              <a:t>States shall </a:t>
            </a:r>
            <a:r>
              <a:rPr lang="en-US" sz="1100" dirty="0"/>
              <a:t>be punished by a fine not exceeding </a:t>
            </a:r>
            <a:r>
              <a:rPr lang="en-US" sz="1100" dirty="0" smtClean="0"/>
              <a:t>two </a:t>
            </a:r>
            <a:r>
              <a:rPr lang="en-US" sz="1100" dirty="0"/>
              <a:t>thousand dollars, and by imprisonment not exceeding two years. </a:t>
            </a:r>
            <a:endParaRPr lang="en-US" sz="1100" dirty="0" smtClean="0"/>
          </a:p>
          <a:p>
            <a:endParaRPr lang="en-US" sz="1100" dirty="0"/>
          </a:p>
          <a:p>
            <a:r>
              <a:rPr lang="en-US" sz="1100" b="1" dirty="0" smtClean="0"/>
              <a:t>SEC</a:t>
            </a:r>
            <a:r>
              <a:rPr lang="en-US" sz="1100" b="1" dirty="0"/>
              <a:t>. 3. </a:t>
            </a:r>
            <a:r>
              <a:rPr lang="en-US" sz="1100" dirty="0"/>
              <a:t>And be it further enacted and declared, That if any person shall be prosecuted </a:t>
            </a:r>
            <a:r>
              <a:rPr lang="en-US" sz="1100" dirty="0" smtClean="0"/>
              <a:t>under </a:t>
            </a:r>
            <a:r>
              <a:rPr lang="en-US" sz="1100" dirty="0"/>
              <a:t>this act, </a:t>
            </a:r>
            <a:r>
              <a:rPr lang="en-US" sz="1100" dirty="0" smtClean="0"/>
              <a:t>it </a:t>
            </a:r>
            <a:r>
              <a:rPr lang="en-US" sz="1100" dirty="0"/>
              <a:t>shall be lawful for the </a:t>
            </a:r>
            <a:r>
              <a:rPr lang="en-US" sz="1100" dirty="0" smtClean="0"/>
              <a:t>defendant</a:t>
            </a:r>
            <a:r>
              <a:rPr lang="en-US" sz="1100" dirty="0"/>
              <a:t>, upon the trial of the cause, to give in evidence in his </a:t>
            </a:r>
            <a:r>
              <a:rPr lang="en-US" sz="1100" dirty="0" smtClean="0"/>
              <a:t>defense. And </a:t>
            </a:r>
            <a:r>
              <a:rPr lang="en-US" sz="1100" dirty="0"/>
              <a:t>the jury who shall try the cause, shall have a right to </a:t>
            </a:r>
            <a:r>
              <a:rPr lang="en-US" sz="1100" dirty="0" smtClean="0"/>
              <a:t>determine </a:t>
            </a:r>
            <a:r>
              <a:rPr lang="en-US" sz="1100" dirty="0"/>
              <a:t>the law and the fact, under the direction of the court, as in other cases. </a:t>
            </a:r>
            <a:endParaRPr lang="en-US" sz="1100" dirty="0" smtClean="0"/>
          </a:p>
          <a:p>
            <a:endParaRPr lang="en-US" sz="1100" dirty="0"/>
          </a:p>
          <a:p>
            <a:r>
              <a:rPr lang="en-US" sz="1100" b="1" dirty="0" smtClean="0"/>
              <a:t>SEC</a:t>
            </a:r>
            <a:r>
              <a:rPr lang="en-US" sz="1100" b="1" dirty="0"/>
              <a:t>. 4. </a:t>
            </a:r>
            <a:r>
              <a:rPr lang="en-US" sz="1100" dirty="0"/>
              <a:t>And be it further enacted, That this act shall continue and be in </a:t>
            </a:r>
            <a:r>
              <a:rPr lang="en-US" sz="1100" dirty="0" smtClean="0"/>
              <a:t>force [only] </a:t>
            </a:r>
            <a:r>
              <a:rPr lang="en-US" sz="1100" dirty="0"/>
              <a:t>until the </a:t>
            </a:r>
            <a:r>
              <a:rPr lang="en-US" sz="1100" dirty="0" smtClean="0"/>
              <a:t>third </a:t>
            </a:r>
            <a:r>
              <a:rPr lang="en-US" sz="1100" dirty="0"/>
              <a:t>day of March, one thousand eight hundred and </a:t>
            </a:r>
            <a:r>
              <a:rPr lang="en-US" sz="1100" dirty="0" smtClean="0"/>
              <a:t>one (1801), </a:t>
            </a:r>
            <a:r>
              <a:rPr lang="en-US" sz="1100" dirty="0"/>
              <a:t>and no longer: </a:t>
            </a:r>
            <a:r>
              <a:rPr lang="en-US" sz="1100" dirty="0" smtClean="0"/>
              <a:t>However, the </a:t>
            </a:r>
            <a:r>
              <a:rPr lang="en-US" sz="1100" dirty="0"/>
              <a:t>expiration of the act shall not prevent or defeat a prosecution and punishment of any </a:t>
            </a:r>
            <a:r>
              <a:rPr lang="en-US" sz="1100" dirty="0" smtClean="0"/>
              <a:t>offence </a:t>
            </a:r>
            <a:r>
              <a:rPr lang="en-US" sz="1100" dirty="0"/>
              <a:t>against the law, during the time it shall be in force. </a:t>
            </a:r>
          </a:p>
        </p:txBody>
      </p:sp>
      <p:sp>
        <p:nvSpPr>
          <p:cNvPr id="19" name="Rectangle 18"/>
          <p:cNvSpPr/>
          <p:nvPr/>
        </p:nvSpPr>
        <p:spPr>
          <a:xfrm>
            <a:off x="34564" y="9201539"/>
            <a:ext cx="7253340" cy="381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2" name="TextBox 21"/>
          <p:cNvSpPr txBox="1"/>
          <p:nvPr/>
        </p:nvSpPr>
        <p:spPr>
          <a:xfrm>
            <a:off x="1920238" y="9250242"/>
            <a:ext cx="1371600" cy="307777"/>
          </a:xfrm>
          <a:prstGeom prst="rect">
            <a:avLst/>
          </a:prstGeom>
          <a:noFill/>
        </p:spPr>
        <p:txBody>
          <a:bodyPr wrap="square" rtlCol="0">
            <a:spAutoFit/>
          </a:bodyPr>
          <a:lstStyle/>
          <a:p>
            <a:r>
              <a:rPr lang="en-US" sz="1400" dirty="0"/>
              <a:t>+</a:t>
            </a:r>
            <a:r>
              <a:rPr lang="en-US" sz="1400" dirty="0" smtClean="0"/>
              <a:t>  important</a:t>
            </a:r>
            <a:endParaRPr lang="en-US" sz="1400" dirty="0"/>
          </a:p>
        </p:txBody>
      </p:sp>
      <p:sp>
        <p:nvSpPr>
          <p:cNvPr id="23" name="TextBox 22"/>
          <p:cNvSpPr txBox="1"/>
          <p:nvPr/>
        </p:nvSpPr>
        <p:spPr>
          <a:xfrm>
            <a:off x="3015345" y="9253793"/>
            <a:ext cx="1371600" cy="307777"/>
          </a:xfrm>
          <a:prstGeom prst="rect">
            <a:avLst/>
          </a:prstGeom>
          <a:noFill/>
        </p:spPr>
        <p:txBody>
          <a:bodyPr wrap="square" rtlCol="0">
            <a:spAutoFit/>
          </a:bodyPr>
          <a:lstStyle/>
          <a:p>
            <a:r>
              <a:rPr lang="en-US" sz="1400" dirty="0" smtClean="0"/>
              <a:t>?  I don’t get it</a:t>
            </a:r>
            <a:endParaRPr lang="en-US" sz="1400" dirty="0"/>
          </a:p>
        </p:txBody>
      </p:sp>
      <p:cxnSp>
        <p:nvCxnSpPr>
          <p:cNvPr id="25" name="Straight Connector 24"/>
          <p:cNvCxnSpPr/>
          <p:nvPr/>
        </p:nvCxnSpPr>
        <p:spPr>
          <a:xfrm>
            <a:off x="3048000" y="9236375"/>
            <a:ext cx="0" cy="307777"/>
          </a:xfrm>
          <a:prstGeom prst="line">
            <a:avLst/>
          </a:prstGeom>
        </p:spPr>
        <p:style>
          <a:lnRef idx="1">
            <a:schemeClr val="dk1"/>
          </a:lnRef>
          <a:fillRef idx="0">
            <a:schemeClr val="dk1"/>
          </a:fillRef>
          <a:effectRef idx="0">
            <a:schemeClr val="dk1"/>
          </a:effectRef>
          <a:fontRef idx="minor">
            <a:schemeClr val="tx1"/>
          </a:fontRef>
        </p:style>
      </p:cxnSp>
      <p:sp>
        <p:nvSpPr>
          <p:cNvPr id="26" name="TextBox 25"/>
          <p:cNvSpPr txBox="1"/>
          <p:nvPr/>
        </p:nvSpPr>
        <p:spPr>
          <a:xfrm>
            <a:off x="4191000" y="9248635"/>
            <a:ext cx="1447800" cy="307777"/>
          </a:xfrm>
          <a:prstGeom prst="rect">
            <a:avLst/>
          </a:prstGeom>
          <a:noFill/>
        </p:spPr>
        <p:txBody>
          <a:bodyPr wrap="square" rtlCol="0">
            <a:spAutoFit/>
          </a:bodyPr>
          <a:lstStyle/>
          <a:p>
            <a:r>
              <a:rPr lang="en-US" sz="1400" dirty="0"/>
              <a:t>=</a:t>
            </a:r>
            <a:r>
              <a:rPr lang="en-US" sz="1400" dirty="0" smtClean="0"/>
              <a:t>  Reminds me of</a:t>
            </a:r>
            <a:endParaRPr lang="en-US" sz="1400" dirty="0"/>
          </a:p>
        </p:txBody>
      </p:sp>
      <p:cxnSp>
        <p:nvCxnSpPr>
          <p:cNvPr id="27" name="Straight Connector 26"/>
          <p:cNvCxnSpPr/>
          <p:nvPr/>
        </p:nvCxnSpPr>
        <p:spPr>
          <a:xfrm>
            <a:off x="4206237" y="9236375"/>
            <a:ext cx="0" cy="307777"/>
          </a:xfrm>
          <a:prstGeom prst="line">
            <a:avLst/>
          </a:prstGeom>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5562600" y="9257344"/>
            <a:ext cx="1371600" cy="307777"/>
          </a:xfrm>
          <a:prstGeom prst="rect">
            <a:avLst/>
          </a:prstGeom>
          <a:noFill/>
        </p:spPr>
        <p:txBody>
          <a:bodyPr wrap="square" rtlCol="0">
            <a:spAutoFit/>
          </a:bodyPr>
          <a:lstStyle/>
          <a:p>
            <a:r>
              <a:rPr lang="en-US" sz="1400" dirty="0" smtClean="0"/>
              <a:t> : ) Like</a:t>
            </a:r>
            <a:endParaRPr lang="en-US" sz="1400" dirty="0"/>
          </a:p>
        </p:txBody>
      </p:sp>
      <p:cxnSp>
        <p:nvCxnSpPr>
          <p:cNvPr id="29" name="Straight Connector 28"/>
          <p:cNvCxnSpPr/>
          <p:nvPr/>
        </p:nvCxnSpPr>
        <p:spPr>
          <a:xfrm>
            <a:off x="5588727" y="9234194"/>
            <a:ext cx="0" cy="307777"/>
          </a:xfrm>
          <a:prstGeom prst="line">
            <a:avLst/>
          </a:prstGeom>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6172200" y="9260321"/>
            <a:ext cx="1371600" cy="307777"/>
          </a:xfrm>
          <a:prstGeom prst="rect">
            <a:avLst/>
          </a:prstGeom>
          <a:noFill/>
        </p:spPr>
        <p:txBody>
          <a:bodyPr wrap="square" rtlCol="0">
            <a:spAutoFit/>
          </a:bodyPr>
          <a:lstStyle/>
          <a:p>
            <a:r>
              <a:rPr lang="en-US" sz="1400" dirty="0" smtClean="0"/>
              <a:t> : ( Don’t like</a:t>
            </a:r>
            <a:endParaRPr lang="en-US" sz="1400" dirty="0"/>
          </a:p>
        </p:txBody>
      </p:sp>
      <p:cxnSp>
        <p:nvCxnSpPr>
          <p:cNvPr id="31" name="Straight Connector 30"/>
          <p:cNvCxnSpPr/>
          <p:nvPr/>
        </p:nvCxnSpPr>
        <p:spPr>
          <a:xfrm>
            <a:off x="6248400" y="9227666"/>
            <a:ext cx="0" cy="307777"/>
          </a:xfrm>
          <a:prstGeom prst="line">
            <a:avLst/>
          </a:prstGeom>
        </p:spPr>
        <p:style>
          <a:lnRef idx="1">
            <a:schemeClr val="dk1"/>
          </a:lnRef>
          <a:fillRef idx="0">
            <a:schemeClr val="dk1"/>
          </a:fillRef>
          <a:effectRef idx="0">
            <a:schemeClr val="dk1"/>
          </a:effectRef>
          <a:fontRef idx="minor">
            <a:schemeClr val="tx1"/>
          </a:fontRef>
        </p:style>
      </p:cxnSp>
      <p:sp>
        <p:nvSpPr>
          <p:cNvPr id="32" name="TextBox 31"/>
          <p:cNvSpPr txBox="1"/>
          <p:nvPr/>
        </p:nvSpPr>
        <p:spPr>
          <a:xfrm>
            <a:off x="34564" y="7972425"/>
            <a:ext cx="2480036" cy="1169551"/>
          </a:xfrm>
          <a:prstGeom prst="rect">
            <a:avLst/>
          </a:prstGeom>
          <a:noFill/>
        </p:spPr>
        <p:txBody>
          <a:bodyPr wrap="square" rtlCol="0">
            <a:spAutoFit/>
          </a:bodyPr>
          <a:lstStyle/>
          <a:p>
            <a:r>
              <a:rPr lang="en-US" sz="1000" b="1" dirty="0" smtClean="0"/>
              <a:t>Visual Response</a:t>
            </a:r>
            <a:r>
              <a:rPr lang="en-US" sz="1000" dirty="0" smtClean="0"/>
              <a:t> – </a:t>
            </a:r>
          </a:p>
          <a:p>
            <a:r>
              <a:rPr lang="en-US" sz="1000" dirty="0" smtClean="0"/>
              <a:t>Visualize what the author is saying and draw an illustration in the margin. </a:t>
            </a:r>
          </a:p>
          <a:p>
            <a:r>
              <a:rPr lang="en-US" sz="1000" dirty="0" smtClean="0"/>
              <a:t>Ask yourself:</a:t>
            </a:r>
          </a:p>
          <a:p>
            <a:r>
              <a:rPr lang="en-US" sz="1000" dirty="0" smtClean="0"/>
              <a:t>-What does this look like?</a:t>
            </a:r>
          </a:p>
          <a:p>
            <a:r>
              <a:rPr lang="en-US" sz="1000" dirty="0" smtClean="0"/>
              <a:t>-How can I draw this concept/idea?</a:t>
            </a:r>
          </a:p>
          <a:p>
            <a:r>
              <a:rPr lang="en-US" sz="1000" dirty="0" smtClean="0"/>
              <a:t>-What symbol best represents this idea?</a:t>
            </a:r>
            <a:endParaRPr lang="en-US" sz="1000" dirty="0"/>
          </a:p>
        </p:txBody>
      </p:sp>
      <p:sp>
        <p:nvSpPr>
          <p:cNvPr id="33" name="TextBox 32"/>
          <p:cNvSpPr txBox="1"/>
          <p:nvPr/>
        </p:nvSpPr>
        <p:spPr>
          <a:xfrm>
            <a:off x="2411691" y="7938108"/>
            <a:ext cx="2480036" cy="1323439"/>
          </a:xfrm>
          <a:prstGeom prst="rect">
            <a:avLst/>
          </a:prstGeom>
          <a:noFill/>
        </p:spPr>
        <p:txBody>
          <a:bodyPr wrap="square" rtlCol="0">
            <a:spAutoFit/>
          </a:bodyPr>
          <a:lstStyle/>
          <a:p>
            <a:r>
              <a:rPr lang="en-US" sz="1000" b="1" dirty="0" smtClean="0"/>
              <a:t>Connect</a:t>
            </a:r>
            <a:r>
              <a:rPr lang="en-US" sz="1000" dirty="0" smtClean="0"/>
              <a:t> – </a:t>
            </a:r>
          </a:p>
          <a:p>
            <a:r>
              <a:rPr lang="en-US" sz="1000" dirty="0" smtClean="0"/>
              <a:t>Make connections within the reading to your own life and to the world.</a:t>
            </a:r>
          </a:p>
          <a:p>
            <a:r>
              <a:rPr lang="en-US" sz="1000" dirty="0" smtClean="0"/>
              <a:t>Ask yourself:</a:t>
            </a:r>
          </a:p>
          <a:p>
            <a:r>
              <a:rPr lang="en-US" sz="1000" dirty="0" smtClean="0"/>
              <a:t>-How does this relate to me?</a:t>
            </a:r>
          </a:p>
          <a:p>
            <a:r>
              <a:rPr lang="en-US" sz="1000" dirty="0" smtClean="0"/>
              <a:t>-How does this relate to other parts of the text?</a:t>
            </a:r>
          </a:p>
          <a:p>
            <a:r>
              <a:rPr lang="en-US" sz="1000" dirty="0" smtClean="0"/>
              <a:t>-How does this relate to the world?</a:t>
            </a:r>
            <a:endParaRPr lang="en-US" sz="1000" dirty="0"/>
          </a:p>
        </p:txBody>
      </p:sp>
      <p:sp>
        <p:nvSpPr>
          <p:cNvPr id="34" name="TextBox 33"/>
          <p:cNvSpPr txBox="1"/>
          <p:nvPr/>
        </p:nvSpPr>
        <p:spPr>
          <a:xfrm>
            <a:off x="4807868" y="7953375"/>
            <a:ext cx="2480036" cy="1169551"/>
          </a:xfrm>
          <a:prstGeom prst="rect">
            <a:avLst/>
          </a:prstGeom>
          <a:noFill/>
        </p:spPr>
        <p:txBody>
          <a:bodyPr wrap="square" rtlCol="0">
            <a:spAutoFit/>
          </a:bodyPr>
          <a:lstStyle/>
          <a:p>
            <a:r>
              <a:rPr lang="en-US" sz="1000" b="1" dirty="0" smtClean="0"/>
              <a:t>Question</a:t>
            </a:r>
            <a:r>
              <a:rPr lang="en-US" sz="1000" dirty="0" smtClean="0"/>
              <a:t> -</a:t>
            </a:r>
          </a:p>
          <a:p>
            <a:r>
              <a:rPr lang="en-US" sz="1000" dirty="0" smtClean="0"/>
              <a:t>Question both the ideas in and your own understanding of a text.</a:t>
            </a:r>
          </a:p>
          <a:p>
            <a:r>
              <a:rPr lang="en-US" sz="1000" dirty="0" smtClean="0"/>
              <a:t>Ask yourself:</a:t>
            </a:r>
          </a:p>
          <a:p>
            <a:r>
              <a:rPr lang="en-US" sz="1000" dirty="0" smtClean="0"/>
              <a:t>-What is the author saying here?</a:t>
            </a:r>
          </a:p>
          <a:p>
            <a:r>
              <a:rPr lang="en-US" sz="1000" dirty="0" smtClean="0"/>
              <a:t>-What is the purpose of this section/word?</a:t>
            </a:r>
          </a:p>
          <a:p>
            <a:r>
              <a:rPr lang="en-US" sz="1000" dirty="0" smtClean="0"/>
              <a:t>-What do I agree/disagree with?</a:t>
            </a:r>
            <a:endParaRPr lang="en-US" sz="1000" dirty="0"/>
          </a:p>
        </p:txBody>
      </p:sp>
      <p:sp>
        <p:nvSpPr>
          <p:cNvPr id="35" name="Rectangle 34"/>
          <p:cNvSpPr/>
          <p:nvPr/>
        </p:nvSpPr>
        <p:spPr>
          <a:xfrm>
            <a:off x="34564" y="7972425"/>
            <a:ext cx="7253340" cy="123250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Connector 36"/>
          <p:cNvCxnSpPr/>
          <p:nvPr/>
        </p:nvCxnSpPr>
        <p:spPr>
          <a:xfrm>
            <a:off x="4800600" y="7973675"/>
            <a:ext cx="0" cy="1253991"/>
          </a:xfrm>
          <a:prstGeom prst="line">
            <a:avLst/>
          </a:prstGeom>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2905263" y="7721798"/>
            <a:ext cx="1386837" cy="307777"/>
          </a:xfrm>
          <a:prstGeom prst="rect">
            <a:avLst/>
          </a:prstGeom>
          <a:noFill/>
        </p:spPr>
        <p:txBody>
          <a:bodyPr wrap="square" rtlCol="0">
            <a:spAutoFit/>
          </a:bodyPr>
          <a:lstStyle/>
          <a:p>
            <a:pPr algn="ctr"/>
            <a:r>
              <a:rPr lang="en-US" sz="1400" dirty="0" smtClean="0"/>
              <a:t>Interacts</a:t>
            </a:r>
            <a:endParaRPr lang="en-US" sz="1400" dirty="0"/>
          </a:p>
        </p:txBody>
      </p:sp>
      <p:sp>
        <p:nvSpPr>
          <p:cNvPr id="39" name="Rectangle 38"/>
          <p:cNvSpPr/>
          <p:nvPr/>
        </p:nvSpPr>
        <p:spPr>
          <a:xfrm>
            <a:off x="3048000" y="7788579"/>
            <a:ext cx="1158237" cy="1838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8028" y="9253793"/>
            <a:ext cx="1138050" cy="307777"/>
          </a:xfrm>
          <a:prstGeom prst="rect">
            <a:avLst/>
          </a:prstGeom>
          <a:noFill/>
        </p:spPr>
        <p:txBody>
          <a:bodyPr wrap="square" rtlCol="0">
            <a:spAutoFit/>
          </a:bodyPr>
          <a:lstStyle/>
          <a:p>
            <a:r>
              <a:rPr lang="en-US" sz="1400" b="1" dirty="0" smtClean="0"/>
              <a:t>MTT Icons:</a:t>
            </a:r>
            <a:endParaRPr lang="en-US" sz="1400" b="1" dirty="0"/>
          </a:p>
        </p:txBody>
      </p:sp>
      <p:sp>
        <p:nvSpPr>
          <p:cNvPr id="40" name="TextBox 39"/>
          <p:cNvSpPr txBox="1"/>
          <p:nvPr/>
        </p:nvSpPr>
        <p:spPr>
          <a:xfrm>
            <a:off x="808622" y="9241703"/>
            <a:ext cx="1371600" cy="307777"/>
          </a:xfrm>
          <a:prstGeom prst="rect">
            <a:avLst/>
          </a:prstGeom>
          <a:noFill/>
        </p:spPr>
        <p:txBody>
          <a:bodyPr wrap="square" rtlCol="0">
            <a:spAutoFit/>
          </a:bodyPr>
          <a:lstStyle/>
          <a:p>
            <a:r>
              <a:rPr lang="en-US" sz="1400" dirty="0" smtClean="0"/>
              <a:t>!  interesting</a:t>
            </a:r>
            <a:endParaRPr lang="en-US" sz="1400" dirty="0"/>
          </a:p>
        </p:txBody>
      </p:sp>
      <p:cxnSp>
        <p:nvCxnSpPr>
          <p:cNvPr id="41" name="Straight Connector 40"/>
          <p:cNvCxnSpPr/>
          <p:nvPr/>
        </p:nvCxnSpPr>
        <p:spPr>
          <a:xfrm>
            <a:off x="1981200" y="9241703"/>
            <a:ext cx="0" cy="307777"/>
          </a:xfrm>
          <a:prstGeom prst="line">
            <a:avLst/>
          </a:prstGeom>
        </p:spPr>
        <p:style>
          <a:lnRef idx="1">
            <a:schemeClr val="dk1"/>
          </a:lnRef>
          <a:fillRef idx="0">
            <a:schemeClr val="dk1"/>
          </a:fillRef>
          <a:effectRef idx="0">
            <a:schemeClr val="dk1"/>
          </a:effectRef>
          <a:fontRef idx="minor">
            <a:schemeClr val="tx1"/>
          </a:fontRef>
        </p:style>
      </p:cxnSp>
      <p:cxnSp>
        <p:nvCxnSpPr>
          <p:cNvPr id="42" name="Straight Connector 41"/>
          <p:cNvCxnSpPr/>
          <p:nvPr/>
        </p:nvCxnSpPr>
        <p:spPr>
          <a:xfrm>
            <a:off x="2424752" y="7952561"/>
            <a:ext cx="0" cy="125399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208207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7315200" cy="8525411"/>
          </a:xfrm>
          <a:prstGeom prst="rect">
            <a:avLst/>
          </a:prstGeom>
        </p:spPr>
        <p:txBody>
          <a:bodyPr wrap="square">
            <a:spAutoFit/>
          </a:bodyPr>
          <a:lstStyle/>
          <a:p>
            <a:endParaRPr lang="en-US" sz="1200" dirty="0"/>
          </a:p>
          <a:p>
            <a:r>
              <a:rPr lang="en-US" sz="1600" b="1" dirty="0" smtClean="0"/>
              <a:t>DISCUSS THIS AS A BOOK CLUB.  HAVE ONE PERSON RECORD THE GROUP’S ANSWERS.</a:t>
            </a:r>
          </a:p>
          <a:p>
            <a:pPr marL="342900" indent="-342900">
              <a:buAutoNum type="arabicPeriod"/>
            </a:pPr>
            <a:r>
              <a:rPr lang="en-US" sz="1200" dirty="0" smtClean="0"/>
              <a:t>If </a:t>
            </a:r>
            <a:r>
              <a:rPr lang="en-US" sz="1200" dirty="0" smtClean="0"/>
              <a:t>someone at school was caught writing nasty things about you on the walls of the bathrooms what should be done to that person? Explain.</a:t>
            </a:r>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r>
              <a:rPr lang="en-US" sz="1200" dirty="0" smtClean="0"/>
              <a:t>Sections 1 and 2 were intended to prevent people from gathering to discuss rebellion. In what way(s) does it go too far? Explain.</a:t>
            </a:r>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r>
              <a:rPr lang="en-US" sz="1200" dirty="0" smtClean="0"/>
              <a:t>Which amendment does this act appear to violate? Explain.</a:t>
            </a:r>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r>
              <a:rPr lang="en-US" sz="1200" dirty="0" smtClean="0"/>
              <a:t>How do Sections 3 and 4 try to make the law more fair to people?</a:t>
            </a: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endParaRPr lang="en-US" sz="1200" dirty="0" smtClean="0"/>
          </a:p>
          <a:p>
            <a:pPr marL="342900" indent="-342900">
              <a:buAutoNum type="arabicPeriod"/>
            </a:pPr>
            <a:endParaRPr lang="en-US" sz="1200" dirty="0"/>
          </a:p>
          <a:p>
            <a:pPr marL="342900" indent="-342900">
              <a:buAutoNum type="arabicPeriod"/>
            </a:pPr>
            <a:r>
              <a:rPr lang="en-US" sz="1200" dirty="0" smtClean="0"/>
              <a:t>Even though it seems to violate the Constitution does this law seem like it would be a good one for the country? Explain.</a:t>
            </a:r>
          </a:p>
        </p:txBody>
      </p:sp>
    </p:spTree>
    <p:extLst>
      <p:ext uri="{BB962C8B-B14F-4D97-AF65-F5344CB8AC3E}">
        <p14:creationId xmlns:p14="http://schemas.microsoft.com/office/powerpoint/2010/main" val="1551326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3556</TotalTime>
  <Words>842</Words>
  <Application>Microsoft Office PowerPoint</Application>
  <PresentationFormat>Custom</PresentationFormat>
  <Paragraphs>86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roughton</dc:creator>
  <cp:lastModifiedBy>Amanda Wente</cp:lastModifiedBy>
  <cp:revision>114</cp:revision>
  <dcterms:created xsi:type="dcterms:W3CDTF">2014-01-26T19:33:17Z</dcterms:created>
  <dcterms:modified xsi:type="dcterms:W3CDTF">2016-01-20T16:00:01Z</dcterms:modified>
</cp:coreProperties>
</file>